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21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18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9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7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5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4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9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20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8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62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Вопросительные 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74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кругленный прямоугольник 32"/>
          <p:cNvSpPr/>
          <p:nvPr/>
        </p:nvSpPr>
        <p:spPr>
          <a:xfrm>
            <a:off x="261257" y="1254034"/>
            <a:ext cx="2965268" cy="52643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  <a:hlinkClick r:id="rId2" action="ppaction://hlinksldjump"/>
              </a:rPr>
              <a:t>Общий вопрос</a:t>
            </a:r>
            <a:endParaRPr lang="ru-RU" sz="28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u="sng" dirty="0" smtClean="0">
                <a:solidFill>
                  <a:schemeClr val="tx1"/>
                </a:solidFill>
              </a:rPr>
              <a:t>(</a:t>
            </a:r>
            <a:r>
              <a:rPr lang="en-US" sz="2000" b="1" u="sng" dirty="0" smtClean="0">
                <a:solidFill>
                  <a:schemeClr val="tx1"/>
                </a:solidFill>
              </a:rPr>
              <a:t>Yes/No – question)</a:t>
            </a:r>
            <a:endParaRPr lang="ru-RU" sz="20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Не имеет вопросительного слова, задается ко всему предложению</a:t>
            </a:r>
          </a:p>
          <a:p>
            <a:pPr algn="ctr"/>
            <a:r>
              <a:rPr lang="ru-RU" sz="2400" u="sng" dirty="0" err="1" smtClean="0">
                <a:solidFill>
                  <a:schemeClr val="tx1"/>
                </a:solidFill>
              </a:rPr>
              <a:t>Вспомогательныйглагол</a:t>
            </a:r>
            <a:r>
              <a:rPr lang="ru-RU" sz="2400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smtClean="0">
                <a:solidFill>
                  <a:schemeClr val="tx1"/>
                </a:solidFill>
              </a:rPr>
              <a:t>do (does)</a:t>
            </a:r>
            <a:r>
              <a:rPr lang="en-US" sz="2400" u="sng" dirty="0" smtClean="0">
                <a:solidFill>
                  <a:schemeClr val="tx1"/>
                </a:solidFill>
              </a:rPr>
              <a:t> </a:t>
            </a:r>
            <a:r>
              <a:rPr lang="ru-RU" sz="2400" u="sng" dirty="0" smtClean="0">
                <a:solidFill>
                  <a:schemeClr val="tx1"/>
                </a:solidFill>
              </a:rPr>
              <a:t>на первом месте</a:t>
            </a:r>
            <a:endParaRPr lang="en-US" sz="2400" u="sng" dirty="0" smtClean="0">
              <a:solidFill>
                <a:schemeClr val="tx1"/>
              </a:solidFill>
            </a:endParaRPr>
          </a:p>
          <a:p>
            <a:r>
              <a:rPr lang="en-US" sz="2400" i="1" u="sng" dirty="0" smtClean="0">
                <a:solidFill>
                  <a:schemeClr val="tx1"/>
                </a:solidFill>
                <a:latin typeface="Georgia" panose="02040502050405020303" pitchFamily="18" charset="0"/>
              </a:rPr>
              <a:t>Do</a:t>
            </a:r>
            <a:r>
              <a:rPr lang="en-US" sz="2400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you go to school? </a:t>
            </a:r>
            <a:endParaRPr lang="ru-RU" sz="2400" i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400" i="1" u="sng" dirty="0" smtClean="0">
                <a:solidFill>
                  <a:schemeClr val="tx1"/>
                </a:solidFill>
                <a:latin typeface="Georgia" panose="02040502050405020303" pitchFamily="18" charset="0"/>
              </a:rPr>
              <a:t>Does</a:t>
            </a:r>
            <a:r>
              <a:rPr lang="en-US" sz="2400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she play tennis?</a:t>
            </a:r>
            <a:endParaRPr lang="ru-RU" sz="2400" i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84661" y="339633"/>
            <a:ext cx="9927771" cy="44413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Вопросительное предложение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70171" y="1285058"/>
            <a:ext cx="2769326" cy="52643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7030A0"/>
                </a:solidFill>
                <a:hlinkClick r:id="rId3" action="ppaction://hlinksldjump"/>
              </a:rPr>
              <a:t>Разделительный вопрос </a:t>
            </a:r>
            <a:endParaRPr lang="ru-RU" sz="2400" b="1" u="sng" dirty="0" smtClean="0">
              <a:solidFill>
                <a:srgbClr val="7030A0"/>
              </a:solidFill>
            </a:endParaRPr>
          </a:p>
          <a:p>
            <a:pPr algn="ctr"/>
            <a:r>
              <a:rPr lang="ru-RU" sz="2000" b="1" u="sng" dirty="0" smtClean="0">
                <a:solidFill>
                  <a:srgbClr val="7030A0"/>
                </a:solidFill>
              </a:rPr>
              <a:t>(</a:t>
            </a:r>
            <a:r>
              <a:rPr lang="en-US" sz="2000" b="1" u="sng" dirty="0" smtClean="0">
                <a:solidFill>
                  <a:srgbClr val="7030A0"/>
                </a:solidFill>
              </a:rPr>
              <a:t>Tag – question) 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Не имеет вопросительного слова, задается ко всему предложению </a:t>
            </a:r>
            <a:r>
              <a:rPr lang="ru-RU" sz="2000" u="sng" dirty="0" smtClean="0">
                <a:solidFill>
                  <a:srgbClr val="7030A0"/>
                </a:solidFill>
              </a:rPr>
              <a:t>По форме соответствует повествовательному предложению, имеет «хвост» </a:t>
            </a:r>
          </a:p>
          <a:p>
            <a:pPr algn="ctr"/>
            <a:r>
              <a:rPr lang="en-US" sz="2000" i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You go to school, </a:t>
            </a:r>
            <a:r>
              <a:rPr lang="en-US" sz="2000" i="1" u="sng" dirty="0" smtClean="0">
                <a:solidFill>
                  <a:srgbClr val="7030A0"/>
                </a:solidFill>
                <a:latin typeface="Georgia" panose="02040502050405020303" pitchFamily="18" charset="0"/>
              </a:rPr>
              <a:t>don’t you</a:t>
            </a:r>
            <a:r>
              <a:rPr lang="en-US" sz="2000" i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?</a:t>
            </a:r>
          </a:p>
          <a:p>
            <a:pPr algn="ctr"/>
            <a:r>
              <a:rPr lang="en-US" sz="2000" i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She plays tennis, doesn’t she?</a:t>
            </a:r>
            <a:endParaRPr lang="ru-RU" sz="2000" i="1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31028" y="1254034"/>
            <a:ext cx="2886892" cy="526433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u="sng" dirty="0" smtClean="0">
              <a:solidFill>
                <a:srgbClr val="002060"/>
              </a:solidFill>
            </a:endParaRPr>
          </a:p>
          <a:p>
            <a:pPr algn="ctr"/>
            <a:endParaRPr lang="en-US" sz="2400" b="1" u="sng" dirty="0">
              <a:solidFill>
                <a:srgbClr val="002060"/>
              </a:solidFill>
            </a:endParaRPr>
          </a:p>
          <a:p>
            <a:pPr algn="ctr"/>
            <a:r>
              <a:rPr lang="ru-RU" sz="2400" b="1" u="sng" dirty="0" smtClean="0">
                <a:solidFill>
                  <a:srgbClr val="002060"/>
                </a:solidFill>
                <a:hlinkClick r:id="rId4" action="ppaction://hlinksldjump"/>
              </a:rPr>
              <a:t>Специальный вопрос</a:t>
            </a:r>
            <a:endParaRPr lang="ru-RU" sz="2400" b="1" u="sng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u="sng" dirty="0" smtClean="0">
                <a:solidFill>
                  <a:srgbClr val="002060"/>
                </a:solidFill>
              </a:rPr>
              <a:t>(</a:t>
            </a:r>
            <a:r>
              <a:rPr lang="en-US" sz="2000" b="1" u="sng" dirty="0" err="1" smtClean="0">
                <a:solidFill>
                  <a:srgbClr val="002060"/>
                </a:solidFill>
              </a:rPr>
              <a:t>Wh</a:t>
            </a:r>
            <a:r>
              <a:rPr lang="en-US" sz="2000" b="1" u="sng" dirty="0" smtClean="0">
                <a:solidFill>
                  <a:srgbClr val="002060"/>
                </a:solidFill>
              </a:rPr>
              <a:t> – question)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Имеет вопросительное слово, задается к одному члену предложения</a:t>
            </a:r>
          </a:p>
          <a:p>
            <a:pPr algn="ctr"/>
            <a:r>
              <a:rPr lang="ru-RU" sz="2200" u="sng" dirty="0" err="1" smtClean="0">
                <a:solidFill>
                  <a:srgbClr val="002060"/>
                </a:solidFill>
              </a:rPr>
              <a:t>Начинется</a:t>
            </a:r>
            <a:r>
              <a:rPr lang="ru-RU" sz="2200" u="sng" dirty="0" smtClean="0">
                <a:solidFill>
                  <a:srgbClr val="002060"/>
                </a:solidFill>
              </a:rPr>
              <a:t> в вопрос. слова, затем </a:t>
            </a:r>
            <a:r>
              <a:rPr lang="ru-RU" sz="2200" u="sng" dirty="0" err="1" smtClean="0">
                <a:solidFill>
                  <a:srgbClr val="002060"/>
                </a:solidFill>
              </a:rPr>
              <a:t>вспомогат</a:t>
            </a:r>
            <a:r>
              <a:rPr lang="ru-RU" sz="2200" u="sng" dirty="0" smtClean="0">
                <a:solidFill>
                  <a:srgbClr val="002060"/>
                </a:solidFill>
              </a:rPr>
              <a:t>. глагол</a:t>
            </a:r>
          </a:p>
          <a:p>
            <a:r>
              <a:rPr lang="en-US" sz="2200" i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Where do</a:t>
            </a:r>
            <a:r>
              <a:rPr lang="en-US" sz="22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you go to?</a:t>
            </a:r>
          </a:p>
          <a:p>
            <a:r>
              <a:rPr lang="en-US" sz="2200" i="1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What does </a:t>
            </a:r>
            <a:r>
              <a:rPr lang="en-US" sz="22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she play?</a:t>
            </a:r>
            <a:endParaRPr lang="ru-RU" sz="2200" i="1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endParaRPr lang="ru-RU" sz="2400" u="sng" dirty="0" smtClean="0">
              <a:solidFill>
                <a:srgbClr val="002060"/>
              </a:solidFill>
            </a:endParaRPr>
          </a:p>
          <a:p>
            <a:pPr algn="ctr"/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9091749" y="1254034"/>
            <a:ext cx="2808515" cy="52643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u="sng" dirty="0" smtClean="0">
              <a:solidFill>
                <a:schemeClr val="accent5">
                  <a:lumMod val="50000"/>
                </a:schemeClr>
              </a:solidFill>
              <a:hlinkClick r:id="rId5" action="ppaction://hlinksldjump"/>
            </a:endParaRPr>
          </a:p>
          <a:p>
            <a:pPr algn="ctr"/>
            <a:r>
              <a:rPr lang="ru-RU" sz="2400" b="1" u="sng" dirty="0" smtClean="0">
                <a:solidFill>
                  <a:schemeClr val="accent5">
                    <a:lumMod val="50000"/>
                  </a:schemeClr>
                </a:solidFill>
                <a:hlinkClick r:id="rId5" action="ppaction://hlinksldjump"/>
              </a:rPr>
              <a:t>Альтернативный вопрос</a:t>
            </a:r>
            <a:endParaRPr lang="en-US" sz="2400" b="1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2000" b="1" u="sng" dirty="0" smtClean="0">
                <a:solidFill>
                  <a:schemeClr val="accent5">
                    <a:lumMod val="50000"/>
                  </a:schemeClr>
                </a:solidFill>
              </a:rPr>
              <a:t>(Alternative question)</a:t>
            </a:r>
            <a:endParaRPr lang="ru-RU" sz="2000" b="1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Не имеет вопросительного </a:t>
            </a:r>
            <a:r>
              <a:rPr lang="ru-RU" sz="2000" dirty="0" smtClean="0">
                <a:solidFill>
                  <a:srgbClr val="C00000"/>
                </a:solidFill>
              </a:rPr>
              <a:t>слова, </a:t>
            </a:r>
            <a:r>
              <a:rPr lang="ru-RU" sz="2000" dirty="0" smtClean="0">
                <a:solidFill>
                  <a:srgbClr val="C00000"/>
                </a:solidFill>
              </a:rPr>
              <a:t>имеет варианты ответов</a:t>
            </a:r>
          </a:p>
          <a:p>
            <a:pPr algn="ctr"/>
            <a:r>
              <a:rPr lang="ru-RU" sz="2000" u="sng" dirty="0">
                <a:solidFill>
                  <a:schemeClr val="accent1">
                    <a:lumMod val="50000"/>
                  </a:schemeClr>
                </a:solidFill>
              </a:rPr>
              <a:t>По форме соответствует общему </a:t>
            </a:r>
            <a:r>
              <a:rPr lang="ru-RU" sz="2000" u="sng" dirty="0" smtClean="0">
                <a:solidFill>
                  <a:schemeClr val="accent1">
                    <a:lumMod val="50000"/>
                  </a:schemeClr>
                </a:solidFill>
              </a:rPr>
              <a:t>вопросу</a:t>
            </a:r>
          </a:p>
          <a:p>
            <a:pPr algn="ctr"/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Do you go to school</a:t>
            </a:r>
            <a:r>
              <a:rPr lang="en-US" sz="2000" i="1" u="sng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or to the hospital?</a:t>
            </a:r>
          </a:p>
          <a:p>
            <a:pPr algn="ctr"/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Does she play tennis </a:t>
            </a:r>
            <a:r>
              <a:rPr lang="en-US" sz="2000" i="1" u="sng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or ping pong?</a:t>
            </a:r>
            <a:endParaRPr lang="ru-RU" sz="2000" i="1" u="sng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ctr"/>
            <a:endParaRPr lang="ru-RU" sz="2000" dirty="0" smtClean="0">
              <a:solidFill>
                <a:srgbClr val="C00000"/>
              </a:solidFill>
            </a:endParaRPr>
          </a:p>
          <a:p>
            <a:pPr algn="ctr"/>
            <a:endParaRPr lang="ru-RU" sz="2400" b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2377440" y="816428"/>
            <a:ext cx="1410789" cy="4376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4976949" y="816428"/>
            <a:ext cx="26126" cy="4376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7524207" y="814795"/>
            <a:ext cx="13062" cy="4392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594673" y="783771"/>
            <a:ext cx="999304" cy="4702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59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13510" y="378823"/>
            <a:ext cx="10702362" cy="61656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Вспомогательный глагол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do/does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и его форма </a:t>
            </a: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did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используется только в </a:t>
            </a:r>
            <a:r>
              <a:rPr lang="ru-RU" sz="2800" dirty="0" err="1" smtClean="0">
                <a:solidFill>
                  <a:srgbClr val="0070C0"/>
                </a:solidFill>
                <a:latin typeface="Georgia" panose="02040502050405020303" pitchFamily="18" charset="0"/>
              </a:rPr>
              <a:t>видо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– временных формах </a:t>
            </a: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Present Simple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и </a:t>
            </a: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Past Simple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, в остальных формах для образования вопроса используется вспомогательный глагол, употребляемый в данной форме. </a:t>
            </a:r>
            <a:r>
              <a:rPr lang="ru-RU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Например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: 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Children play football.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Do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children play football?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He reads a book.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Does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he read a book?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You went to Moscow.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Did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they go to Moscow?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I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am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eating a breakfast.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Are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you eating a breakfast?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The boy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watching TV.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the boy watching TV?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They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buy a car.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they buy a car?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I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have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been in London. –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Have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you ever been in London?</a:t>
            </a:r>
            <a:endParaRPr lang="ru-RU" sz="28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2" name="Стрелка вправо 1">
            <a:hlinkClick r:id="rId2" action="ppaction://hlinksldjump"/>
          </p:cNvPr>
          <p:cNvSpPr/>
          <p:nvPr/>
        </p:nvSpPr>
        <p:spPr>
          <a:xfrm>
            <a:off x="10707329" y="5501148"/>
            <a:ext cx="978408" cy="32446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6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3509" y="418011"/>
            <a:ext cx="5603965" cy="603504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Вопросительные слова: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What? –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что?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Who?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кто?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Where?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где?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When?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когда?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How?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как? </a:t>
            </a: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How much/many?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сколько?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How long?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как долго?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Whose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? – чей?</a:t>
            </a:r>
            <a:endParaRPr lang="en-US" sz="2800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Whom?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– кому?</a:t>
            </a:r>
            <a:endParaRPr 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38651" y="418011"/>
            <a:ext cx="6155366" cy="620173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Вопросительное слово задается к одному из членов предложения. Этот член предложения отсутствует в вопросительном предложении. Далее порядок слов как у общего вопроса. </a:t>
            </a:r>
            <a:r>
              <a:rPr lang="ru-RU" sz="2400" u="sng" dirty="0" smtClean="0">
                <a:solidFill>
                  <a:srgbClr val="002060"/>
                </a:solidFill>
              </a:rPr>
              <a:t>Например:</a:t>
            </a:r>
          </a:p>
          <a:p>
            <a:pPr marL="45720" indent="0">
              <a:buNone/>
            </a:pP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Children 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play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football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  <a:r>
              <a:rPr lang="ru-RU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–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do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children play?</a:t>
            </a:r>
            <a:endParaRPr lang="en-US" sz="24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They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buy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a car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 –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they 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buy?</a:t>
            </a:r>
          </a:p>
          <a:p>
            <a:pPr marL="45720" indent="0">
              <a:buNone/>
            </a:pP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He reads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a book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–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does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he 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read?</a:t>
            </a:r>
            <a:endParaRPr lang="en-US" sz="24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Вопрос к подлежащему.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Вместо подлежащего ставится вопросительное слово </a:t>
            </a:r>
            <a:r>
              <a:rPr lang="en-US" sz="2400" dirty="0" smtClean="0">
                <a:solidFill>
                  <a:srgbClr val="FF0000"/>
                </a:solidFill>
              </a:rPr>
              <a:t>Who?</a:t>
            </a:r>
            <a:r>
              <a:rPr lang="ru-RU" sz="2400" dirty="0" smtClean="0">
                <a:solidFill>
                  <a:srgbClr val="002060"/>
                </a:solidFill>
              </a:rPr>
              <a:t>, а глагол ставится в 3е лицо ед. число.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45720" indent="0">
              <a:buNone/>
            </a:pP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Children play football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 - </a:t>
            </a:r>
            <a:r>
              <a:rPr lang="en-US" sz="2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Who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play</a:t>
            </a:r>
            <a:r>
              <a:rPr lang="en-US" sz="2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s</a:t>
            </a:r>
            <a:r>
              <a:rPr lang="en-US" sz="24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football?</a:t>
            </a:r>
            <a:endParaRPr lang="ru-RU" sz="24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10921907" y="6290818"/>
            <a:ext cx="978408" cy="32446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6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813" y="329783"/>
            <a:ext cx="11512445" cy="620592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>
                <a:solidFill>
                  <a:srgbClr val="7030A0"/>
                </a:solidFill>
                <a:latin typeface="Georgia" panose="02040502050405020303" pitchFamily="18" charset="0"/>
              </a:rPr>
              <a:t>По форме разделительный вопрос похож на повествовательное предложение, имеет такой же порядок слов, только в конце предложения имеется так называемый «хвост». «Хвост» состоит из вспомогательного глагола</a:t>
            </a:r>
            <a:r>
              <a:rPr lang="ru-RU" sz="2800" dirty="0">
                <a:solidFill>
                  <a:srgbClr val="7030A0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Georgia" panose="02040502050405020303" pitchFamily="18" charset="0"/>
              </a:rPr>
              <a:t>в противоположной форме, заменяющего сказуемое, и местоимения, заменяющего подлежащее.</a:t>
            </a:r>
          </a:p>
          <a:p>
            <a:pPr marL="45720" indent="0">
              <a:buNone/>
            </a:pPr>
            <a:r>
              <a:rPr lang="ru-RU" sz="2800" u="sng" dirty="0" smtClean="0">
                <a:solidFill>
                  <a:srgbClr val="7030A0"/>
                </a:solidFill>
                <a:latin typeface="Georgia" panose="02040502050405020303" pitchFamily="18" charset="0"/>
              </a:rPr>
              <a:t>Например: </a:t>
            </a:r>
            <a:endParaRPr lang="en-US" sz="2800" u="sng" dirty="0" smtClean="0">
              <a:solidFill>
                <a:srgbClr val="7030A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Children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play football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-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C</a:t>
            </a:r>
            <a:r>
              <a:rPr lang="en-US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hildren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play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football, </a:t>
            </a:r>
            <a:r>
              <a:rPr lang="en-US" sz="2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don’t </a:t>
            </a:r>
            <a:r>
              <a:rPr lang="en-US" sz="2800" u="sng" dirty="0" smtClean="0">
                <a:solidFill>
                  <a:srgbClr val="C00000"/>
                </a:solidFill>
                <a:latin typeface="Georgia" panose="02040502050405020303" pitchFamily="18" charset="0"/>
              </a:rPr>
              <a:t>they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He reads a book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 -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reads a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book, </a:t>
            </a:r>
            <a:r>
              <a:rPr lang="en-US" sz="2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doesn’t </a:t>
            </a:r>
            <a:r>
              <a:rPr lang="en-US" sz="2800" u="sng" dirty="0" smtClean="0">
                <a:solidFill>
                  <a:srgbClr val="C0000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The boy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watching TV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 -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The boy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is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watching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TV, </a:t>
            </a:r>
            <a:r>
              <a:rPr lang="en-US" sz="2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isn’t </a:t>
            </a:r>
            <a:r>
              <a:rPr lang="en-US" sz="2800" u="sng" dirty="0" smtClean="0">
                <a:solidFill>
                  <a:srgbClr val="C0000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  <a:endParaRPr lang="ru-RU" sz="2800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My friend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not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buy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a car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. – </a:t>
            </a:r>
            <a:r>
              <a:rPr lang="en-US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My friend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not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buy a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car, </a:t>
            </a:r>
            <a:r>
              <a:rPr lang="en-US" sz="28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will </a:t>
            </a:r>
            <a:r>
              <a:rPr lang="en-US" sz="2800" u="sng" dirty="0" smtClean="0">
                <a:solidFill>
                  <a:srgbClr val="C0000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</a:p>
          <a:p>
            <a:pPr marL="45720" indent="0">
              <a:buNone/>
            </a:pPr>
            <a:endParaRPr lang="ru-RU" sz="2800" u="sng" dirty="0" smtClean="0">
              <a:solidFill>
                <a:srgbClr val="7030A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sz="2800" u="sng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10707329" y="5501148"/>
            <a:ext cx="978408" cy="32446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5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4" y="254834"/>
            <a:ext cx="11527436" cy="5747760"/>
          </a:xfrm>
        </p:spPr>
        <p:txBody>
          <a:bodyPr/>
          <a:lstStyle/>
          <a:p>
            <a:pPr marL="45720" indent="0">
              <a:buNone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Альтернативный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вопрос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н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имеет вопросительного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слова, по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форме соответствует общему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вопросу, имеет варианты ответов. Варианты ответов даны через союз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(</a:t>
            </a:r>
            <a:r>
              <a:rPr lang="ru-RU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или)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.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Альтернатива может быть дана к любому члену предложения.</a:t>
            </a:r>
          </a:p>
          <a:p>
            <a:pPr marL="45720" indent="0">
              <a:buNone/>
            </a:pPr>
            <a:r>
              <a:rPr lang="ru-RU" sz="2800" b="1" u="sng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Например: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Children play football. –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Do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children play </a:t>
            </a:r>
            <a:r>
              <a:rPr lang="en-US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football</a:t>
            </a:r>
            <a:r>
              <a:rPr lang="ru-RU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volleyball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  <a:endParaRPr lang="en-US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He reads a book. –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Does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he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she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read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a book?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I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am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eating a breakfast. –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Are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you eating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a </a:t>
            </a:r>
            <a:r>
              <a:rPr lang="en-US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breakfast</a:t>
            </a:r>
            <a:r>
              <a:rPr lang="ru-RU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dinner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They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buy a car. –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Will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they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buy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sell 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a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car?</a:t>
            </a: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I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have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been in London. –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Have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you ever been </a:t>
            </a:r>
            <a:r>
              <a:rPr lang="en-US" sz="2800" u="sng" dirty="0">
                <a:solidFill>
                  <a:srgbClr val="0070C0"/>
                </a:solidFill>
                <a:latin typeface="Georgia" panose="02040502050405020303" pitchFamily="18" charset="0"/>
              </a:rPr>
              <a:t>in </a:t>
            </a:r>
            <a:r>
              <a:rPr lang="en-US" sz="2800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London </a:t>
            </a:r>
            <a:r>
              <a:rPr lang="en-US" sz="28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or in Paris</a:t>
            </a:r>
            <a:r>
              <a:rPr lang="en-US" sz="2800" dirty="0" smtClean="0">
                <a:solidFill>
                  <a:srgbClr val="0070C0"/>
                </a:solidFill>
                <a:latin typeface="Georgia" panose="02040502050405020303" pitchFamily="18" charset="0"/>
              </a:rPr>
              <a:t>?</a:t>
            </a:r>
            <a:endParaRPr lang="ru-RU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en-US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10530348" y="6150077"/>
            <a:ext cx="978408" cy="32446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344</TotalTime>
  <Words>639</Words>
  <Application>Microsoft Office PowerPoint</Application>
  <PresentationFormat>Широкоэкранный</PresentationFormat>
  <Paragraphs>67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Corbel</vt:lpstr>
      <vt:lpstr>Georgia</vt:lpstr>
      <vt:lpstr>Базис</vt:lpstr>
      <vt:lpstr>Вопросительные предложения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Вопросительные предложения</dc:title>
  <dc:creator>Пользователь</dc:creator>
  <cp:lastModifiedBy>Пользователь</cp:lastModifiedBy>
  <cp:revision>14</cp:revision>
  <dcterms:created xsi:type="dcterms:W3CDTF">2016-01-12T16:26:10Z</dcterms:created>
  <dcterms:modified xsi:type="dcterms:W3CDTF">2016-01-13T15:31:11Z</dcterms:modified>
</cp:coreProperties>
</file>