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5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DDD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2" d="100"/>
          <a:sy n="62" d="100"/>
        </p:scale>
        <p:origin x="132" y="3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764DE79-268F-4C1A-8933-263129D2AF90}" type="datetimeFigureOut">
              <a:rPr lang="en-US" smtClean="0"/>
              <a:t>1/13/2016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62199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1/13/2016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4187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1/13/2016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55901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1/13/2016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77786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1/13/2016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3500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1/13/2016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958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1/13/2016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01429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1/13/2016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96061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1/13/2016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93993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1/13/2016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97206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1/13/2016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83855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C764DE79-268F-4C1A-8933-263129D2AF90}" type="datetimeFigureOut">
              <a:rPr lang="en-US" smtClean="0"/>
              <a:t>1/13/2016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0620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5" Type="http://schemas.openxmlformats.org/officeDocument/2006/relationships/slide" Target="slide6.xml"/><Relationship Id="rId4" Type="http://schemas.openxmlformats.org/officeDocument/2006/relationships/slide" Target="slide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Вопросительные предложения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84740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Скругленный прямоугольник 32"/>
          <p:cNvSpPr/>
          <p:nvPr/>
        </p:nvSpPr>
        <p:spPr>
          <a:xfrm>
            <a:off x="261257" y="1254034"/>
            <a:ext cx="2965268" cy="5264332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u="sng" dirty="0" smtClean="0">
                <a:solidFill>
                  <a:schemeClr val="tx1"/>
                </a:solidFill>
                <a:hlinkClick r:id="rId2" action="ppaction://hlinksldjump"/>
              </a:rPr>
              <a:t>Общий вопрос</a:t>
            </a:r>
            <a:endParaRPr lang="ru-RU" sz="2800" b="1" u="sng" dirty="0" smtClean="0">
              <a:solidFill>
                <a:schemeClr val="tx1"/>
              </a:solidFill>
            </a:endParaRPr>
          </a:p>
          <a:p>
            <a:pPr algn="ctr"/>
            <a:r>
              <a:rPr lang="ru-RU" sz="2000" b="1" u="sng" dirty="0" smtClean="0">
                <a:solidFill>
                  <a:schemeClr val="tx1"/>
                </a:solidFill>
              </a:rPr>
              <a:t>(</a:t>
            </a:r>
            <a:r>
              <a:rPr lang="en-US" sz="2000" b="1" u="sng" dirty="0" smtClean="0">
                <a:solidFill>
                  <a:schemeClr val="tx1"/>
                </a:solidFill>
              </a:rPr>
              <a:t>Yes/No – question)</a:t>
            </a:r>
            <a:endParaRPr lang="ru-RU" sz="2000" b="1" u="sng" dirty="0" smtClean="0">
              <a:solidFill>
                <a:schemeClr val="tx1"/>
              </a:solidFill>
            </a:endParaRPr>
          </a:p>
          <a:p>
            <a:pPr algn="ctr"/>
            <a:r>
              <a:rPr lang="ru-RU" sz="2000" dirty="0" smtClean="0">
                <a:solidFill>
                  <a:srgbClr val="C00000"/>
                </a:solidFill>
              </a:rPr>
              <a:t>Не имеет вопросительного слова, задается ко всему предложению</a:t>
            </a:r>
          </a:p>
          <a:p>
            <a:pPr algn="ctr"/>
            <a:r>
              <a:rPr lang="ru-RU" sz="2400" u="sng" dirty="0" err="1" smtClean="0">
                <a:solidFill>
                  <a:schemeClr val="tx1"/>
                </a:solidFill>
              </a:rPr>
              <a:t>Вспомогательныйглагол</a:t>
            </a:r>
            <a:r>
              <a:rPr lang="ru-RU" sz="2400" u="sng" dirty="0" smtClean="0">
                <a:solidFill>
                  <a:schemeClr val="tx1"/>
                </a:solidFill>
              </a:rPr>
              <a:t> </a:t>
            </a:r>
            <a:r>
              <a:rPr lang="en-US" sz="2400" b="1" u="sng" dirty="0" smtClean="0">
                <a:solidFill>
                  <a:schemeClr val="tx1"/>
                </a:solidFill>
              </a:rPr>
              <a:t>do (does)</a:t>
            </a:r>
            <a:r>
              <a:rPr lang="en-US" sz="2400" u="sng" dirty="0" smtClean="0">
                <a:solidFill>
                  <a:schemeClr val="tx1"/>
                </a:solidFill>
              </a:rPr>
              <a:t> </a:t>
            </a:r>
            <a:r>
              <a:rPr lang="ru-RU" sz="2400" u="sng" dirty="0" smtClean="0">
                <a:solidFill>
                  <a:schemeClr val="tx1"/>
                </a:solidFill>
              </a:rPr>
              <a:t>на первом месте</a:t>
            </a:r>
            <a:endParaRPr lang="en-US" sz="2400" u="sng" dirty="0" smtClean="0">
              <a:solidFill>
                <a:schemeClr val="tx1"/>
              </a:solidFill>
            </a:endParaRPr>
          </a:p>
          <a:p>
            <a:r>
              <a:rPr lang="en-US" sz="2400" i="1" u="sng" dirty="0" smtClean="0">
                <a:solidFill>
                  <a:schemeClr val="tx1"/>
                </a:solidFill>
                <a:latin typeface="Georgia" panose="02040502050405020303" pitchFamily="18" charset="0"/>
              </a:rPr>
              <a:t>Do</a:t>
            </a:r>
            <a:r>
              <a:rPr lang="en-US" sz="2400" i="1" dirty="0" smtClean="0">
                <a:solidFill>
                  <a:schemeClr val="tx1"/>
                </a:solidFill>
                <a:latin typeface="Georgia" panose="02040502050405020303" pitchFamily="18" charset="0"/>
              </a:rPr>
              <a:t> you go to school? </a:t>
            </a:r>
            <a:endParaRPr lang="ru-RU" sz="2400" i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r>
              <a:rPr lang="en-US" sz="2400" i="1" u="sng" dirty="0" smtClean="0">
                <a:solidFill>
                  <a:schemeClr val="tx1"/>
                </a:solidFill>
                <a:latin typeface="Georgia" panose="02040502050405020303" pitchFamily="18" charset="0"/>
              </a:rPr>
              <a:t>Does</a:t>
            </a:r>
            <a:r>
              <a:rPr lang="en-US" sz="2400" i="1" dirty="0" smtClean="0">
                <a:solidFill>
                  <a:schemeClr val="tx1"/>
                </a:solidFill>
                <a:latin typeface="Georgia" panose="02040502050405020303" pitchFamily="18" charset="0"/>
              </a:rPr>
              <a:t> she play tennis?</a:t>
            </a:r>
            <a:endParaRPr lang="ru-RU" sz="2400" i="1" dirty="0" smtClean="0">
              <a:solidFill>
                <a:schemeClr val="tx1"/>
              </a:solidFill>
              <a:latin typeface="Georgia" panose="02040502050405020303" pitchFamily="18" charset="0"/>
            </a:endParaRPr>
          </a:p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1384661" y="339633"/>
            <a:ext cx="9927771" cy="444138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Вопросительное предложение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6270171" y="1285058"/>
            <a:ext cx="2769326" cy="526433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u="sng" dirty="0" smtClean="0">
                <a:solidFill>
                  <a:srgbClr val="7030A0"/>
                </a:solidFill>
                <a:hlinkClick r:id="rId3" action="ppaction://hlinksldjump"/>
              </a:rPr>
              <a:t>Разделительный вопрос </a:t>
            </a:r>
            <a:endParaRPr lang="ru-RU" sz="2400" b="1" u="sng" dirty="0" smtClean="0">
              <a:solidFill>
                <a:srgbClr val="7030A0"/>
              </a:solidFill>
            </a:endParaRPr>
          </a:p>
          <a:p>
            <a:pPr algn="ctr"/>
            <a:r>
              <a:rPr lang="ru-RU" sz="2000" b="1" u="sng" dirty="0" smtClean="0">
                <a:solidFill>
                  <a:srgbClr val="7030A0"/>
                </a:solidFill>
              </a:rPr>
              <a:t>(</a:t>
            </a:r>
            <a:r>
              <a:rPr lang="en-US" sz="2000" b="1" u="sng" dirty="0" smtClean="0">
                <a:solidFill>
                  <a:srgbClr val="7030A0"/>
                </a:solidFill>
              </a:rPr>
              <a:t>Tag – question) </a:t>
            </a:r>
          </a:p>
          <a:p>
            <a:pPr algn="ctr"/>
            <a:r>
              <a:rPr lang="ru-RU" sz="2000" dirty="0" smtClean="0">
                <a:solidFill>
                  <a:srgbClr val="C00000"/>
                </a:solidFill>
              </a:rPr>
              <a:t>Не имеет вопросительного слова, задается ко всему предложению </a:t>
            </a:r>
            <a:r>
              <a:rPr lang="ru-RU" sz="2000" u="sng" dirty="0" smtClean="0">
                <a:solidFill>
                  <a:srgbClr val="7030A0"/>
                </a:solidFill>
              </a:rPr>
              <a:t>По форме соответствует повествовательному предложению, имеет «хвост» </a:t>
            </a:r>
          </a:p>
          <a:p>
            <a:pPr algn="ctr"/>
            <a:r>
              <a:rPr lang="en-US" sz="2000" i="1" dirty="0" smtClean="0">
                <a:solidFill>
                  <a:srgbClr val="7030A0"/>
                </a:solidFill>
                <a:latin typeface="Georgia" panose="02040502050405020303" pitchFamily="18" charset="0"/>
              </a:rPr>
              <a:t>You go to school, </a:t>
            </a:r>
            <a:r>
              <a:rPr lang="en-US" sz="2000" i="1" u="sng" dirty="0" smtClean="0">
                <a:solidFill>
                  <a:srgbClr val="7030A0"/>
                </a:solidFill>
                <a:latin typeface="Georgia" panose="02040502050405020303" pitchFamily="18" charset="0"/>
              </a:rPr>
              <a:t>don’t you</a:t>
            </a:r>
            <a:r>
              <a:rPr lang="en-US" sz="2000" i="1" dirty="0" smtClean="0">
                <a:solidFill>
                  <a:srgbClr val="7030A0"/>
                </a:solidFill>
                <a:latin typeface="Georgia" panose="02040502050405020303" pitchFamily="18" charset="0"/>
              </a:rPr>
              <a:t>?</a:t>
            </a:r>
          </a:p>
          <a:p>
            <a:pPr algn="ctr"/>
            <a:r>
              <a:rPr lang="en-US" sz="2000" i="1" dirty="0" smtClean="0">
                <a:solidFill>
                  <a:srgbClr val="7030A0"/>
                </a:solidFill>
                <a:latin typeface="Georgia" panose="02040502050405020303" pitchFamily="18" charset="0"/>
              </a:rPr>
              <a:t>She plays tennis, doesn’t she?</a:t>
            </a:r>
            <a:endParaRPr lang="ru-RU" sz="2000" i="1" dirty="0">
              <a:solidFill>
                <a:srgbClr val="7030A0"/>
              </a:solidFill>
              <a:latin typeface="Georgia" panose="02040502050405020303" pitchFamily="18" charset="0"/>
            </a:endParaRP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3331028" y="1254034"/>
            <a:ext cx="2886892" cy="5264332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1" u="sng" dirty="0" smtClean="0">
              <a:solidFill>
                <a:srgbClr val="002060"/>
              </a:solidFill>
            </a:endParaRPr>
          </a:p>
          <a:p>
            <a:pPr algn="ctr"/>
            <a:endParaRPr lang="en-US" sz="2400" b="1" u="sng" dirty="0">
              <a:solidFill>
                <a:srgbClr val="002060"/>
              </a:solidFill>
            </a:endParaRPr>
          </a:p>
          <a:p>
            <a:pPr algn="ctr"/>
            <a:r>
              <a:rPr lang="ru-RU" sz="2400" b="1" u="sng" dirty="0" smtClean="0">
                <a:solidFill>
                  <a:srgbClr val="002060"/>
                </a:solidFill>
                <a:hlinkClick r:id="rId4" action="ppaction://hlinksldjump"/>
              </a:rPr>
              <a:t>Специальный вопрос</a:t>
            </a:r>
            <a:endParaRPr lang="ru-RU" sz="2400" b="1" u="sng" dirty="0" smtClean="0">
              <a:solidFill>
                <a:srgbClr val="002060"/>
              </a:solidFill>
            </a:endParaRPr>
          </a:p>
          <a:p>
            <a:pPr algn="ctr"/>
            <a:r>
              <a:rPr lang="ru-RU" sz="2000" b="1" u="sng" dirty="0" smtClean="0">
                <a:solidFill>
                  <a:srgbClr val="002060"/>
                </a:solidFill>
              </a:rPr>
              <a:t>(</a:t>
            </a:r>
            <a:r>
              <a:rPr lang="en-US" sz="2000" b="1" u="sng" dirty="0" err="1" smtClean="0">
                <a:solidFill>
                  <a:srgbClr val="002060"/>
                </a:solidFill>
              </a:rPr>
              <a:t>Wh</a:t>
            </a:r>
            <a:r>
              <a:rPr lang="en-US" sz="2000" b="1" u="sng" dirty="0" smtClean="0">
                <a:solidFill>
                  <a:srgbClr val="002060"/>
                </a:solidFill>
              </a:rPr>
              <a:t> – question)</a:t>
            </a:r>
          </a:p>
          <a:p>
            <a:pPr algn="ctr"/>
            <a:r>
              <a:rPr lang="ru-RU" sz="2000" dirty="0" smtClean="0">
                <a:solidFill>
                  <a:srgbClr val="C00000"/>
                </a:solidFill>
              </a:rPr>
              <a:t>Имеет вопросительное слово, задается к одному члену предложения</a:t>
            </a:r>
          </a:p>
          <a:p>
            <a:pPr algn="ctr"/>
            <a:r>
              <a:rPr lang="ru-RU" sz="2200" u="sng" dirty="0" err="1" smtClean="0">
                <a:solidFill>
                  <a:srgbClr val="002060"/>
                </a:solidFill>
              </a:rPr>
              <a:t>Начинется</a:t>
            </a:r>
            <a:r>
              <a:rPr lang="ru-RU" sz="2200" u="sng" dirty="0" smtClean="0">
                <a:solidFill>
                  <a:srgbClr val="002060"/>
                </a:solidFill>
              </a:rPr>
              <a:t> в вопрос. слова, затем </a:t>
            </a:r>
            <a:r>
              <a:rPr lang="ru-RU" sz="2200" u="sng" dirty="0" err="1" smtClean="0">
                <a:solidFill>
                  <a:srgbClr val="002060"/>
                </a:solidFill>
              </a:rPr>
              <a:t>вспомогат</a:t>
            </a:r>
            <a:r>
              <a:rPr lang="ru-RU" sz="2200" u="sng" dirty="0" smtClean="0">
                <a:solidFill>
                  <a:srgbClr val="002060"/>
                </a:solidFill>
              </a:rPr>
              <a:t>. глагол</a:t>
            </a:r>
          </a:p>
          <a:p>
            <a:r>
              <a:rPr lang="en-US" sz="2200" i="1" u="sng" dirty="0" smtClean="0">
                <a:solidFill>
                  <a:srgbClr val="002060"/>
                </a:solidFill>
                <a:latin typeface="Georgia" panose="02040502050405020303" pitchFamily="18" charset="0"/>
              </a:rPr>
              <a:t>Where do</a:t>
            </a:r>
            <a:r>
              <a:rPr lang="en-US" sz="2200" i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you go to?</a:t>
            </a:r>
          </a:p>
          <a:p>
            <a:r>
              <a:rPr lang="en-US" sz="2200" i="1" u="sng" dirty="0" smtClean="0">
                <a:solidFill>
                  <a:srgbClr val="002060"/>
                </a:solidFill>
                <a:latin typeface="Georgia" panose="02040502050405020303" pitchFamily="18" charset="0"/>
              </a:rPr>
              <a:t>What does </a:t>
            </a:r>
            <a:r>
              <a:rPr lang="en-US" sz="2200" i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she play?</a:t>
            </a:r>
            <a:endParaRPr lang="ru-RU" sz="2200" i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endParaRPr lang="ru-RU" sz="2400" u="sng" dirty="0" smtClean="0">
              <a:solidFill>
                <a:srgbClr val="002060"/>
              </a:solidFill>
            </a:endParaRPr>
          </a:p>
          <a:p>
            <a:pPr algn="ctr"/>
            <a:endParaRPr lang="ru-RU" sz="2000" dirty="0">
              <a:solidFill>
                <a:srgbClr val="C00000"/>
              </a:solidFill>
            </a:endParaRP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9091749" y="1254034"/>
            <a:ext cx="2808515" cy="5264332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1" u="sng" dirty="0" smtClean="0">
              <a:solidFill>
                <a:schemeClr val="accent5">
                  <a:lumMod val="50000"/>
                </a:schemeClr>
              </a:solidFill>
              <a:hlinkClick r:id="rId5" action="ppaction://hlinksldjump"/>
            </a:endParaRPr>
          </a:p>
          <a:p>
            <a:pPr algn="ctr"/>
            <a:r>
              <a:rPr lang="ru-RU" sz="2400" b="1" u="sng" dirty="0" smtClean="0">
                <a:solidFill>
                  <a:schemeClr val="accent5">
                    <a:lumMod val="50000"/>
                  </a:schemeClr>
                </a:solidFill>
                <a:hlinkClick r:id="rId5" action="ppaction://hlinksldjump"/>
              </a:rPr>
              <a:t>Альтернативный вопрос</a:t>
            </a:r>
            <a:endParaRPr lang="en-US" sz="2400" b="1" u="sng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r>
              <a:rPr lang="en-US" sz="2000" b="1" u="sng" dirty="0" smtClean="0">
                <a:solidFill>
                  <a:schemeClr val="accent5">
                    <a:lumMod val="50000"/>
                  </a:schemeClr>
                </a:solidFill>
              </a:rPr>
              <a:t>(Alternative question)</a:t>
            </a:r>
            <a:endParaRPr lang="ru-RU" sz="2000" b="1" u="sng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r>
              <a:rPr lang="ru-RU" sz="2000" dirty="0">
                <a:solidFill>
                  <a:srgbClr val="C00000"/>
                </a:solidFill>
              </a:rPr>
              <a:t>Не имеет вопросительного </a:t>
            </a:r>
            <a:r>
              <a:rPr lang="ru-RU" sz="2000" dirty="0" smtClean="0">
                <a:solidFill>
                  <a:srgbClr val="C00000"/>
                </a:solidFill>
              </a:rPr>
              <a:t>слова, </a:t>
            </a:r>
            <a:r>
              <a:rPr lang="ru-RU" sz="2000" dirty="0" smtClean="0">
                <a:solidFill>
                  <a:srgbClr val="C00000"/>
                </a:solidFill>
              </a:rPr>
              <a:t>имеет варианты ответов</a:t>
            </a:r>
          </a:p>
          <a:p>
            <a:pPr algn="ctr"/>
            <a:r>
              <a:rPr lang="ru-RU" sz="2000" u="sng" dirty="0">
                <a:solidFill>
                  <a:schemeClr val="accent1">
                    <a:lumMod val="50000"/>
                  </a:schemeClr>
                </a:solidFill>
              </a:rPr>
              <a:t>По форме соответствует общему </a:t>
            </a:r>
            <a:r>
              <a:rPr lang="ru-RU" sz="2000" u="sng" dirty="0" smtClean="0">
                <a:solidFill>
                  <a:schemeClr val="accent1">
                    <a:lumMod val="50000"/>
                  </a:schemeClr>
                </a:solidFill>
              </a:rPr>
              <a:t>вопросу</a:t>
            </a:r>
          </a:p>
          <a:p>
            <a:pPr algn="ctr"/>
            <a:r>
              <a:rPr lang="en-US" sz="2000" i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Do you go to school</a:t>
            </a:r>
            <a:r>
              <a:rPr lang="en-US" sz="2000" i="1" u="sng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 or to the hospital?</a:t>
            </a:r>
          </a:p>
          <a:p>
            <a:pPr algn="ctr"/>
            <a:r>
              <a:rPr lang="en-US" sz="2000" i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Does she play tennis </a:t>
            </a:r>
            <a:r>
              <a:rPr lang="en-US" sz="2000" i="1" u="sng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or ping pong?</a:t>
            </a:r>
            <a:endParaRPr lang="ru-RU" sz="2000" i="1" u="sng" dirty="0" smtClean="0">
              <a:solidFill>
                <a:schemeClr val="accent1">
                  <a:lumMod val="50000"/>
                </a:schemeClr>
              </a:solidFill>
              <a:latin typeface="Georgia" panose="02040502050405020303" pitchFamily="18" charset="0"/>
            </a:endParaRPr>
          </a:p>
          <a:p>
            <a:pPr algn="ctr"/>
            <a:endParaRPr lang="ru-RU" sz="2000" dirty="0" smtClean="0">
              <a:solidFill>
                <a:srgbClr val="C00000"/>
              </a:solidFill>
            </a:endParaRPr>
          </a:p>
          <a:p>
            <a:pPr algn="ctr"/>
            <a:endParaRPr lang="ru-RU" sz="2400" b="1" u="sng" dirty="0">
              <a:solidFill>
                <a:schemeClr val="accent5">
                  <a:lumMod val="50000"/>
                </a:schemeClr>
              </a:solidFill>
            </a:endParaRPr>
          </a:p>
        </p:txBody>
      </p:sp>
      <p:cxnSp>
        <p:nvCxnSpPr>
          <p:cNvPr id="37" name="Прямая со стрелкой 36"/>
          <p:cNvCxnSpPr/>
          <p:nvPr/>
        </p:nvCxnSpPr>
        <p:spPr>
          <a:xfrm flipH="1">
            <a:off x="2377440" y="816428"/>
            <a:ext cx="1410789" cy="43760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 flipH="1">
            <a:off x="4976949" y="816428"/>
            <a:ext cx="26126" cy="43760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 flipH="1">
            <a:off x="7524207" y="814795"/>
            <a:ext cx="13062" cy="43923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/>
          <p:nvPr/>
        </p:nvCxnSpPr>
        <p:spPr>
          <a:xfrm>
            <a:off x="9594673" y="783771"/>
            <a:ext cx="999304" cy="47026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6591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DD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13510" y="378823"/>
            <a:ext cx="10702362" cy="6165668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2800" dirty="0" smtClean="0">
                <a:solidFill>
                  <a:srgbClr val="0070C0"/>
                </a:solidFill>
                <a:latin typeface="Georgia" panose="02040502050405020303" pitchFamily="18" charset="0"/>
              </a:rPr>
              <a:t>Вспомогательный глагол</a:t>
            </a:r>
            <a:r>
              <a:rPr lang="en-US" sz="2800" dirty="0" smtClean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en-US" sz="28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do/does</a:t>
            </a:r>
            <a:r>
              <a:rPr lang="en-US" sz="2800" dirty="0" smtClean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ru-RU" sz="2800" dirty="0" smtClean="0">
                <a:solidFill>
                  <a:srgbClr val="0070C0"/>
                </a:solidFill>
                <a:latin typeface="Georgia" panose="02040502050405020303" pitchFamily="18" charset="0"/>
              </a:rPr>
              <a:t>и его форма </a:t>
            </a:r>
            <a:r>
              <a:rPr lang="en-US" sz="28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did</a:t>
            </a:r>
            <a:r>
              <a:rPr lang="ru-RU" sz="2800" dirty="0" smtClean="0">
                <a:solidFill>
                  <a:srgbClr val="0070C0"/>
                </a:solidFill>
                <a:latin typeface="Georgia" panose="02040502050405020303" pitchFamily="18" charset="0"/>
              </a:rPr>
              <a:t> используется только в </a:t>
            </a:r>
            <a:r>
              <a:rPr lang="ru-RU" sz="2800" dirty="0" err="1" smtClean="0">
                <a:solidFill>
                  <a:srgbClr val="0070C0"/>
                </a:solidFill>
                <a:latin typeface="Georgia" panose="02040502050405020303" pitchFamily="18" charset="0"/>
              </a:rPr>
              <a:t>видо</a:t>
            </a:r>
            <a:r>
              <a:rPr lang="ru-RU" sz="2800" dirty="0" smtClean="0">
                <a:solidFill>
                  <a:srgbClr val="0070C0"/>
                </a:solidFill>
                <a:latin typeface="Georgia" panose="02040502050405020303" pitchFamily="18" charset="0"/>
              </a:rPr>
              <a:t> – временных формах </a:t>
            </a:r>
            <a:r>
              <a:rPr lang="en-US" sz="28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Present Simple</a:t>
            </a:r>
            <a:r>
              <a:rPr lang="en-US" sz="2800" dirty="0" smtClean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ru-RU" sz="2800" dirty="0" smtClean="0">
                <a:solidFill>
                  <a:srgbClr val="0070C0"/>
                </a:solidFill>
                <a:latin typeface="Georgia" panose="02040502050405020303" pitchFamily="18" charset="0"/>
              </a:rPr>
              <a:t>и </a:t>
            </a:r>
            <a:r>
              <a:rPr lang="en-US" sz="28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Past Simple</a:t>
            </a:r>
            <a:r>
              <a:rPr lang="ru-RU" sz="2800" dirty="0" smtClean="0">
                <a:solidFill>
                  <a:srgbClr val="0070C0"/>
                </a:solidFill>
                <a:latin typeface="Georgia" panose="02040502050405020303" pitchFamily="18" charset="0"/>
              </a:rPr>
              <a:t>, в остальных формах для образования вопроса используется вспомогательный глагол, употребляемый в данной форме. </a:t>
            </a:r>
            <a:r>
              <a:rPr lang="ru-RU" sz="2800" u="sng" dirty="0" smtClean="0">
                <a:solidFill>
                  <a:srgbClr val="0070C0"/>
                </a:solidFill>
                <a:latin typeface="Georgia" panose="02040502050405020303" pitchFamily="18" charset="0"/>
              </a:rPr>
              <a:t>Например</a:t>
            </a:r>
            <a:r>
              <a:rPr lang="ru-RU" sz="2800" dirty="0" smtClean="0">
                <a:solidFill>
                  <a:srgbClr val="0070C0"/>
                </a:solidFill>
                <a:latin typeface="Georgia" panose="02040502050405020303" pitchFamily="18" charset="0"/>
              </a:rPr>
              <a:t>: </a:t>
            </a:r>
          </a:p>
          <a:p>
            <a:pPr marL="45720" indent="0">
              <a:buNone/>
            </a:pPr>
            <a:r>
              <a:rPr lang="en-US" sz="2800" dirty="0" smtClean="0">
                <a:solidFill>
                  <a:srgbClr val="0070C0"/>
                </a:solidFill>
                <a:latin typeface="Georgia" panose="02040502050405020303" pitchFamily="18" charset="0"/>
              </a:rPr>
              <a:t>Children play football. – </a:t>
            </a:r>
            <a:r>
              <a:rPr lang="en-US" sz="2800" dirty="0" smtClean="0">
                <a:solidFill>
                  <a:srgbClr val="FF0000"/>
                </a:solidFill>
                <a:latin typeface="Georgia" panose="02040502050405020303" pitchFamily="18" charset="0"/>
              </a:rPr>
              <a:t>Do</a:t>
            </a:r>
            <a:r>
              <a:rPr lang="en-US" sz="2800" dirty="0" smtClean="0">
                <a:solidFill>
                  <a:srgbClr val="0070C0"/>
                </a:solidFill>
                <a:latin typeface="Georgia" panose="02040502050405020303" pitchFamily="18" charset="0"/>
              </a:rPr>
              <a:t> children play football?</a:t>
            </a:r>
          </a:p>
          <a:p>
            <a:pPr marL="45720" indent="0">
              <a:buNone/>
            </a:pPr>
            <a:r>
              <a:rPr lang="en-US" sz="2800" dirty="0" smtClean="0">
                <a:solidFill>
                  <a:srgbClr val="0070C0"/>
                </a:solidFill>
                <a:latin typeface="Georgia" panose="02040502050405020303" pitchFamily="18" charset="0"/>
              </a:rPr>
              <a:t>He reads a book. – </a:t>
            </a:r>
            <a:r>
              <a:rPr lang="en-US" sz="2800" dirty="0" smtClean="0">
                <a:solidFill>
                  <a:srgbClr val="FF0000"/>
                </a:solidFill>
                <a:latin typeface="Georgia" panose="02040502050405020303" pitchFamily="18" charset="0"/>
              </a:rPr>
              <a:t>Does</a:t>
            </a:r>
            <a:r>
              <a:rPr lang="en-US" sz="2800" dirty="0" smtClean="0">
                <a:solidFill>
                  <a:srgbClr val="0070C0"/>
                </a:solidFill>
                <a:latin typeface="Georgia" panose="02040502050405020303" pitchFamily="18" charset="0"/>
              </a:rPr>
              <a:t> he read a book?</a:t>
            </a:r>
          </a:p>
          <a:p>
            <a:pPr marL="45720" indent="0">
              <a:buNone/>
            </a:pPr>
            <a:r>
              <a:rPr lang="en-US" sz="2800" dirty="0" smtClean="0">
                <a:solidFill>
                  <a:srgbClr val="0070C0"/>
                </a:solidFill>
                <a:latin typeface="Georgia" panose="02040502050405020303" pitchFamily="18" charset="0"/>
              </a:rPr>
              <a:t>You went to Moscow. – </a:t>
            </a:r>
            <a:r>
              <a:rPr lang="en-US" sz="2800" dirty="0" smtClean="0">
                <a:solidFill>
                  <a:srgbClr val="FF0000"/>
                </a:solidFill>
                <a:latin typeface="Georgia" panose="02040502050405020303" pitchFamily="18" charset="0"/>
              </a:rPr>
              <a:t>Did</a:t>
            </a:r>
            <a:r>
              <a:rPr lang="en-US" sz="2800" dirty="0" smtClean="0">
                <a:solidFill>
                  <a:srgbClr val="0070C0"/>
                </a:solidFill>
                <a:latin typeface="Georgia" panose="02040502050405020303" pitchFamily="18" charset="0"/>
              </a:rPr>
              <a:t> they go to Moscow?</a:t>
            </a:r>
          </a:p>
          <a:p>
            <a:pPr marL="45720" indent="0">
              <a:buNone/>
            </a:pPr>
            <a:r>
              <a:rPr lang="en-US" sz="2800" dirty="0" smtClean="0">
                <a:solidFill>
                  <a:srgbClr val="0070C0"/>
                </a:solidFill>
                <a:latin typeface="Georgia" panose="02040502050405020303" pitchFamily="18" charset="0"/>
              </a:rPr>
              <a:t>I </a:t>
            </a:r>
            <a:r>
              <a:rPr lang="en-US" sz="2800" dirty="0" smtClean="0">
                <a:solidFill>
                  <a:srgbClr val="FF0000"/>
                </a:solidFill>
                <a:latin typeface="Georgia" panose="02040502050405020303" pitchFamily="18" charset="0"/>
              </a:rPr>
              <a:t>am</a:t>
            </a:r>
            <a:r>
              <a:rPr lang="en-US" sz="2800" dirty="0" smtClean="0">
                <a:solidFill>
                  <a:srgbClr val="0070C0"/>
                </a:solidFill>
                <a:latin typeface="Georgia" panose="02040502050405020303" pitchFamily="18" charset="0"/>
              </a:rPr>
              <a:t> eating a breakfast. – </a:t>
            </a:r>
            <a:r>
              <a:rPr lang="en-US" sz="2800" dirty="0" smtClean="0">
                <a:solidFill>
                  <a:srgbClr val="FF0000"/>
                </a:solidFill>
                <a:latin typeface="Georgia" panose="02040502050405020303" pitchFamily="18" charset="0"/>
              </a:rPr>
              <a:t>Are</a:t>
            </a:r>
            <a:r>
              <a:rPr lang="en-US" sz="2800" dirty="0" smtClean="0">
                <a:solidFill>
                  <a:srgbClr val="0070C0"/>
                </a:solidFill>
                <a:latin typeface="Georgia" panose="02040502050405020303" pitchFamily="18" charset="0"/>
              </a:rPr>
              <a:t> you eating a breakfast?</a:t>
            </a:r>
          </a:p>
          <a:p>
            <a:pPr marL="45720" indent="0">
              <a:buNone/>
            </a:pPr>
            <a:r>
              <a:rPr lang="en-US" sz="2800" dirty="0" smtClean="0">
                <a:solidFill>
                  <a:srgbClr val="0070C0"/>
                </a:solidFill>
                <a:latin typeface="Georgia" panose="02040502050405020303" pitchFamily="18" charset="0"/>
              </a:rPr>
              <a:t>The boy </a:t>
            </a:r>
            <a:r>
              <a:rPr lang="en-US" sz="2800" dirty="0" smtClean="0">
                <a:solidFill>
                  <a:srgbClr val="FF0000"/>
                </a:solidFill>
                <a:latin typeface="Georgia" panose="02040502050405020303" pitchFamily="18" charset="0"/>
              </a:rPr>
              <a:t>is</a:t>
            </a:r>
            <a:r>
              <a:rPr lang="en-US" sz="2800" dirty="0" smtClean="0">
                <a:solidFill>
                  <a:srgbClr val="0070C0"/>
                </a:solidFill>
                <a:latin typeface="Georgia" panose="02040502050405020303" pitchFamily="18" charset="0"/>
              </a:rPr>
              <a:t> watching TV. – </a:t>
            </a:r>
            <a:r>
              <a:rPr lang="en-US" sz="2800" dirty="0" smtClean="0">
                <a:solidFill>
                  <a:srgbClr val="FF0000"/>
                </a:solidFill>
                <a:latin typeface="Georgia" panose="02040502050405020303" pitchFamily="18" charset="0"/>
              </a:rPr>
              <a:t>Is</a:t>
            </a:r>
            <a:r>
              <a:rPr lang="en-US" sz="2800" dirty="0" smtClean="0">
                <a:solidFill>
                  <a:srgbClr val="0070C0"/>
                </a:solidFill>
                <a:latin typeface="Georgia" panose="02040502050405020303" pitchFamily="18" charset="0"/>
              </a:rPr>
              <a:t> the boy watching TV?</a:t>
            </a:r>
          </a:p>
          <a:p>
            <a:pPr marL="45720" indent="0">
              <a:buNone/>
            </a:pPr>
            <a:r>
              <a:rPr lang="en-US" sz="2800" dirty="0" smtClean="0">
                <a:solidFill>
                  <a:srgbClr val="0070C0"/>
                </a:solidFill>
                <a:latin typeface="Georgia" panose="02040502050405020303" pitchFamily="18" charset="0"/>
              </a:rPr>
              <a:t>They </a:t>
            </a:r>
            <a:r>
              <a:rPr lang="en-US" sz="2800" dirty="0" smtClean="0">
                <a:solidFill>
                  <a:srgbClr val="FF0000"/>
                </a:solidFill>
                <a:latin typeface="Georgia" panose="02040502050405020303" pitchFamily="18" charset="0"/>
              </a:rPr>
              <a:t>will</a:t>
            </a:r>
            <a:r>
              <a:rPr lang="en-US" sz="2800" dirty="0" smtClean="0">
                <a:solidFill>
                  <a:srgbClr val="0070C0"/>
                </a:solidFill>
                <a:latin typeface="Georgia" panose="02040502050405020303" pitchFamily="18" charset="0"/>
              </a:rPr>
              <a:t> buy a car. – </a:t>
            </a:r>
            <a:r>
              <a:rPr lang="en-US" sz="2800" dirty="0" smtClean="0">
                <a:solidFill>
                  <a:srgbClr val="FF0000"/>
                </a:solidFill>
                <a:latin typeface="Georgia" panose="02040502050405020303" pitchFamily="18" charset="0"/>
              </a:rPr>
              <a:t>Will</a:t>
            </a:r>
            <a:r>
              <a:rPr lang="en-US" sz="2800" dirty="0" smtClean="0">
                <a:solidFill>
                  <a:srgbClr val="0070C0"/>
                </a:solidFill>
                <a:latin typeface="Georgia" panose="02040502050405020303" pitchFamily="18" charset="0"/>
              </a:rPr>
              <a:t> they buy a car?</a:t>
            </a:r>
          </a:p>
          <a:p>
            <a:pPr marL="45720" indent="0">
              <a:buNone/>
            </a:pPr>
            <a:r>
              <a:rPr lang="en-US" sz="2800" dirty="0" smtClean="0">
                <a:solidFill>
                  <a:srgbClr val="0070C0"/>
                </a:solidFill>
                <a:latin typeface="Georgia" panose="02040502050405020303" pitchFamily="18" charset="0"/>
              </a:rPr>
              <a:t>I </a:t>
            </a:r>
            <a:r>
              <a:rPr lang="en-US" sz="2800" dirty="0" smtClean="0">
                <a:solidFill>
                  <a:srgbClr val="FF0000"/>
                </a:solidFill>
                <a:latin typeface="Georgia" panose="02040502050405020303" pitchFamily="18" charset="0"/>
              </a:rPr>
              <a:t>have</a:t>
            </a:r>
            <a:r>
              <a:rPr lang="en-US" sz="2800" dirty="0" smtClean="0">
                <a:solidFill>
                  <a:srgbClr val="0070C0"/>
                </a:solidFill>
                <a:latin typeface="Georgia" panose="02040502050405020303" pitchFamily="18" charset="0"/>
              </a:rPr>
              <a:t> been in London. – </a:t>
            </a:r>
            <a:r>
              <a:rPr lang="en-US" sz="2800" dirty="0" smtClean="0">
                <a:solidFill>
                  <a:srgbClr val="FF0000"/>
                </a:solidFill>
                <a:latin typeface="Georgia" panose="02040502050405020303" pitchFamily="18" charset="0"/>
              </a:rPr>
              <a:t>Have</a:t>
            </a:r>
            <a:r>
              <a:rPr lang="en-US" sz="2800" dirty="0" smtClean="0">
                <a:solidFill>
                  <a:srgbClr val="0070C0"/>
                </a:solidFill>
                <a:latin typeface="Georgia" panose="02040502050405020303" pitchFamily="18" charset="0"/>
              </a:rPr>
              <a:t> you ever been in London?</a:t>
            </a:r>
            <a:endParaRPr lang="ru-RU" sz="2800" dirty="0">
              <a:solidFill>
                <a:srgbClr val="0070C0"/>
              </a:solidFill>
              <a:latin typeface="Georgia" panose="02040502050405020303" pitchFamily="18" charset="0"/>
            </a:endParaRPr>
          </a:p>
        </p:txBody>
      </p:sp>
      <p:sp>
        <p:nvSpPr>
          <p:cNvPr id="2" name="Стрелка вправо 1">
            <a:hlinkClick r:id="rId2" action="ppaction://hlinksldjump"/>
          </p:cNvPr>
          <p:cNvSpPr/>
          <p:nvPr/>
        </p:nvSpPr>
        <p:spPr>
          <a:xfrm>
            <a:off x="10707329" y="5501148"/>
            <a:ext cx="978408" cy="324465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1621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13509" y="418011"/>
            <a:ext cx="5603965" cy="6035040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2800" u="sng" dirty="0" smtClean="0">
                <a:solidFill>
                  <a:srgbClr val="002060"/>
                </a:solidFill>
                <a:latin typeface="Georgia" panose="02040502050405020303" pitchFamily="18" charset="0"/>
              </a:rPr>
              <a:t>Вопросительные слова:</a:t>
            </a:r>
          </a:p>
          <a:p>
            <a:pPr marL="45720" indent="0">
              <a:buNone/>
            </a:pPr>
            <a:r>
              <a:rPr lang="en-US" sz="28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What? – </a:t>
            </a:r>
            <a:r>
              <a:rPr lang="ru-RU" sz="28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что?</a:t>
            </a:r>
            <a:endParaRPr lang="en-US" sz="2800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marL="45720" indent="0">
              <a:buNone/>
            </a:pPr>
            <a:r>
              <a:rPr lang="en-US" sz="28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Who?</a:t>
            </a:r>
            <a:r>
              <a:rPr lang="ru-RU" sz="28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 – кто?</a:t>
            </a:r>
            <a:endParaRPr lang="en-US" sz="2800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marL="45720" indent="0">
              <a:buNone/>
            </a:pPr>
            <a:r>
              <a:rPr lang="en-US" sz="28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Where?</a:t>
            </a:r>
            <a:r>
              <a:rPr lang="ru-RU" sz="28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 – где?</a:t>
            </a:r>
            <a:endParaRPr lang="en-US" sz="2800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marL="45720" indent="0">
              <a:buNone/>
            </a:pPr>
            <a:r>
              <a:rPr lang="en-US" sz="28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When?</a:t>
            </a:r>
            <a:r>
              <a:rPr lang="ru-RU" sz="28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 – когда?</a:t>
            </a:r>
            <a:endParaRPr lang="en-US" sz="2800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marL="45720" indent="0">
              <a:buNone/>
            </a:pPr>
            <a:r>
              <a:rPr lang="en-US" sz="28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How?</a:t>
            </a:r>
            <a:r>
              <a:rPr lang="ru-RU" sz="28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 – как? </a:t>
            </a:r>
          </a:p>
          <a:p>
            <a:pPr marL="45720" indent="0">
              <a:buNone/>
            </a:pPr>
            <a:r>
              <a:rPr lang="en-US" sz="28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How much/many?</a:t>
            </a:r>
            <a:r>
              <a:rPr lang="ru-RU" sz="28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 – сколько?</a:t>
            </a:r>
            <a:endParaRPr lang="en-US" sz="2800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marL="45720" indent="0">
              <a:buNone/>
            </a:pPr>
            <a:r>
              <a:rPr lang="en-US" sz="28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How long?</a:t>
            </a:r>
            <a:r>
              <a:rPr lang="ru-RU" sz="28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 – как долго?</a:t>
            </a:r>
            <a:endParaRPr lang="en-US" sz="2800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marL="45720" indent="0">
              <a:buNone/>
            </a:pPr>
            <a:r>
              <a:rPr lang="en-US" sz="28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Whose</a:t>
            </a:r>
            <a:r>
              <a:rPr lang="ru-RU" sz="28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? – чей?</a:t>
            </a:r>
            <a:endParaRPr lang="en-US" sz="2800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marL="45720" indent="0">
              <a:buNone/>
            </a:pPr>
            <a:r>
              <a:rPr lang="en-US" sz="28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Whom?</a:t>
            </a:r>
            <a:r>
              <a:rPr lang="ru-RU" sz="28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 – кому?</a:t>
            </a:r>
            <a:endParaRPr lang="ru-RU" sz="2800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5538651" y="418011"/>
            <a:ext cx="6155366" cy="6201730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2400" dirty="0" smtClean="0">
                <a:solidFill>
                  <a:srgbClr val="002060"/>
                </a:solidFill>
              </a:rPr>
              <a:t>Вопросительное слово задается к одному из членов предложения. Этот член предложения отсутствует в вопросительном предложении. Далее порядок слов как у общего вопроса. </a:t>
            </a:r>
            <a:r>
              <a:rPr lang="ru-RU" sz="2400" u="sng" dirty="0" smtClean="0">
                <a:solidFill>
                  <a:srgbClr val="002060"/>
                </a:solidFill>
              </a:rPr>
              <a:t>Например:</a:t>
            </a:r>
          </a:p>
          <a:p>
            <a:pPr marL="45720" indent="0">
              <a:buNone/>
            </a:pPr>
            <a:r>
              <a:rPr lang="en-US" sz="2400" dirty="0" smtClean="0">
                <a:solidFill>
                  <a:srgbClr val="0070C0"/>
                </a:solidFill>
                <a:latin typeface="Georgia" panose="02040502050405020303" pitchFamily="18" charset="0"/>
              </a:rPr>
              <a:t>Children </a:t>
            </a:r>
            <a:r>
              <a:rPr lang="en-US" sz="2400" dirty="0">
                <a:solidFill>
                  <a:srgbClr val="0070C0"/>
                </a:solidFill>
                <a:latin typeface="Georgia" panose="02040502050405020303" pitchFamily="18" charset="0"/>
              </a:rPr>
              <a:t>play 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Georgia" panose="02040502050405020303" pitchFamily="18" charset="0"/>
              </a:rPr>
              <a:t>football</a:t>
            </a:r>
            <a:r>
              <a:rPr lang="en-US" sz="2400" dirty="0" smtClean="0">
                <a:solidFill>
                  <a:srgbClr val="0070C0"/>
                </a:solidFill>
                <a:latin typeface="Georgia" panose="02040502050405020303" pitchFamily="18" charset="0"/>
              </a:rPr>
              <a:t>.</a:t>
            </a:r>
            <a:r>
              <a:rPr lang="ru-RU" sz="2400" dirty="0" smtClean="0">
                <a:solidFill>
                  <a:srgbClr val="0070C0"/>
                </a:solidFill>
                <a:latin typeface="Georgia" panose="02040502050405020303" pitchFamily="18" charset="0"/>
              </a:rPr>
              <a:t> – 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eorgia" panose="02040502050405020303" pitchFamily="18" charset="0"/>
              </a:rPr>
              <a:t>What</a:t>
            </a:r>
            <a:r>
              <a:rPr lang="en-US" sz="2400" dirty="0" smtClean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en-US" sz="2400" dirty="0" smtClean="0">
                <a:solidFill>
                  <a:srgbClr val="FF0000"/>
                </a:solidFill>
                <a:latin typeface="Georgia" panose="02040502050405020303" pitchFamily="18" charset="0"/>
              </a:rPr>
              <a:t>do</a:t>
            </a:r>
            <a:r>
              <a:rPr lang="en-US" sz="2400" dirty="0" smtClean="0">
                <a:solidFill>
                  <a:srgbClr val="0070C0"/>
                </a:solidFill>
                <a:latin typeface="Georgia" panose="02040502050405020303" pitchFamily="18" charset="0"/>
              </a:rPr>
              <a:t> children play?</a:t>
            </a:r>
            <a:endParaRPr lang="en-US" sz="2400" dirty="0">
              <a:solidFill>
                <a:srgbClr val="0070C0"/>
              </a:solidFill>
              <a:latin typeface="Georgia" panose="02040502050405020303" pitchFamily="18" charset="0"/>
            </a:endParaRPr>
          </a:p>
          <a:p>
            <a:pPr marL="45720" indent="0">
              <a:buNone/>
            </a:pPr>
            <a:r>
              <a:rPr lang="en-US" sz="2400" dirty="0">
                <a:solidFill>
                  <a:srgbClr val="0070C0"/>
                </a:solidFill>
                <a:latin typeface="Georgia" panose="02040502050405020303" pitchFamily="18" charset="0"/>
              </a:rPr>
              <a:t>They </a:t>
            </a:r>
            <a:r>
              <a:rPr lang="en-US" sz="2400" dirty="0">
                <a:solidFill>
                  <a:srgbClr val="FF0000"/>
                </a:solidFill>
                <a:latin typeface="Georgia" panose="02040502050405020303" pitchFamily="18" charset="0"/>
              </a:rPr>
              <a:t>will</a:t>
            </a:r>
            <a:r>
              <a:rPr lang="en-US" sz="2400" dirty="0">
                <a:solidFill>
                  <a:srgbClr val="0070C0"/>
                </a:solidFill>
                <a:latin typeface="Georgia" panose="02040502050405020303" pitchFamily="18" charset="0"/>
              </a:rPr>
              <a:t> buy </a:t>
            </a:r>
            <a:r>
              <a:rPr lang="en-US" sz="2400" dirty="0">
                <a:solidFill>
                  <a:schemeClr val="tx1"/>
                </a:solidFill>
                <a:latin typeface="Georgia" panose="02040502050405020303" pitchFamily="18" charset="0"/>
              </a:rPr>
              <a:t>a car</a:t>
            </a:r>
            <a:r>
              <a:rPr lang="en-US" sz="2400" dirty="0" smtClean="0">
                <a:solidFill>
                  <a:srgbClr val="0070C0"/>
                </a:solidFill>
                <a:latin typeface="Georgia" panose="02040502050405020303" pitchFamily="18" charset="0"/>
              </a:rPr>
              <a:t>. – </a:t>
            </a:r>
            <a:r>
              <a:rPr lang="en-US" sz="2400" dirty="0" smtClean="0">
                <a:solidFill>
                  <a:schemeClr val="tx1"/>
                </a:solidFill>
                <a:latin typeface="Georgia" panose="02040502050405020303" pitchFamily="18" charset="0"/>
              </a:rPr>
              <a:t>What</a:t>
            </a:r>
            <a:r>
              <a:rPr lang="en-US" sz="2400" dirty="0" smtClean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en-US" sz="2400" dirty="0" smtClean="0">
                <a:solidFill>
                  <a:srgbClr val="FF0000"/>
                </a:solidFill>
                <a:latin typeface="Georgia" panose="02040502050405020303" pitchFamily="18" charset="0"/>
              </a:rPr>
              <a:t>will</a:t>
            </a:r>
            <a:r>
              <a:rPr lang="en-US" sz="2400" dirty="0" smtClean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en-US" sz="2400" dirty="0">
                <a:solidFill>
                  <a:srgbClr val="0070C0"/>
                </a:solidFill>
                <a:latin typeface="Georgia" panose="02040502050405020303" pitchFamily="18" charset="0"/>
              </a:rPr>
              <a:t>they </a:t>
            </a:r>
            <a:r>
              <a:rPr lang="en-US" sz="2400" dirty="0" smtClean="0">
                <a:solidFill>
                  <a:srgbClr val="0070C0"/>
                </a:solidFill>
                <a:latin typeface="Georgia" panose="02040502050405020303" pitchFamily="18" charset="0"/>
              </a:rPr>
              <a:t>buy?</a:t>
            </a:r>
          </a:p>
          <a:p>
            <a:pPr marL="45720" indent="0">
              <a:buNone/>
            </a:pPr>
            <a:r>
              <a:rPr lang="en-US" sz="2400" dirty="0">
                <a:solidFill>
                  <a:srgbClr val="0070C0"/>
                </a:solidFill>
                <a:latin typeface="Georgia" panose="02040502050405020303" pitchFamily="18" charset="0"/>
              </a:rPr>
              <a:t>He reads 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Georgia" panose="02040502050405020303" pitchFamily="18" charset="0"/>
              </a:rPr>
              <a:t>a book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eorgia" panose="02040502050405020303" pitchFamily="18" charset="0"/>
              </a:rPr>
              <a:t>. </a:t>
            </a:r>
            <a:r>
              <a:rPr lang="en-US" sz="2400" dirty="0" smtClean="0">
                <a:solidFill>
                  <a:srgbClr val="0070C0"/>
                </a:solidFill>
                <a:latin typeface="Georgia" panose="02040502050405020303" pitchFamily="18" charset="0"/>
              </a:rPr>
              <a:t>– 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eorgia" panose="02040502050405020303" pitchFamily="18" charset="0"/>
              </a:rPr>
              <a:t>What</a:t>
            </a:r>
            <a:r>
              <a:rPr lang="en-US" sz="2400" dirty="0" smtClean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en-US" sz="2400" dirty="0" smtClean="0">
                <a:solidFill>
                  <a:srgbClr val="FF0000"/>
                </a:solidFill>
                <a:latin typeface="Georgia" panose="02040502050405020303" pitchFamily="18" charset="0"/>
              </a:rPr>
              <a:t>does</a:t>
            </a:r>
            <a:r>
              <a:rPr lang="en-US" sz="2400" dirty="0" smtClean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en-US" sz="2400" dirty="0">
                <a:solidFill>
                  <a:srgbClr val="0070C0"/>
                </a:solidFill>
                <a:latin typeface="Georgia" panose="02040502050405020303" pitchFamily="18" charset="0"/>
              </a:rPr>
              <a:t>he </a:t>
            </a:r>
            <a:r>
              <a:rPr lang="en-US" sz="2400" dirty="0" smtClean="0">
                <a:solidFill>
                  <a:srgbClr val="0070C0"/>
                </a:solidFill>
                <a:latin typeface="Georgia" panose="02040502050405020303" pitchFamily="18" charset="0"/>
              </a:rPr>
              <a:t>read?</a:t>
            </a:r>
            <a:endParaRPr lang="en-US" sz="2400" dirty="0">
              <a:solidFill>
                <a:srgbClr val="0070C0"/>
              </a:solidFill>
              <a:latin typeface="Georgia" panose="02040502050405020303" pitchFamily="18" charset="0"/>
            </a:endParaRPr>
          </a:p>
          <a:p>
            <a:pPr marL="45720" indent="0">
              <a:buNone/>
            </a:pPr>
            <a:r>
              <a:rPr lang="ru-RU" sz="2400" u="sng" dirty="0" smtClean="0">
                <a:solidFill>
                  <a:srgbClr val="002060"/>
                </a:solidFill>
              </a:rPr>
              <a:t>Вопрос к подлежащему.</a:t>
            </a:r>
          </a:p>
          <a:p>
            <a:pPr marL="45720" indent="0">
              <a:buNone/>
            </a:pPr>
            <a:r>
              <a:rPr lang="ru-RU" sz="2400" dirty="0" smtClean="0">
                <a:solidFill>
                  <a:srgbClr val="002060"/>
                </a:solidFill>
              </a:rPr>
              <a:t>Вместо подлежащего ставится вопросительное слово </a:t>
            </a:r>
            <a:r>
              <a:rPr lang="en-US" sz="2400" dirty="0" smtClean="0">
                <a:solidFill>
                  <a:srgbClr val="FF0000"/>
                </a:solidFill>
              </a:rPr>
              <a:t>Who?</a:t>
            </a:r>
            <a:r>
              <a:rPr lang="ru-RU" sz="2400" dirty="0" smtClean="0">
                <a:solidFill>
                  <a:srgbClr val="002060"/>
                </a:solidFill>
              </a:rPr>
              <a:t>, а глагол ставится в 3е лицо ед. число.</a:t>
            </a:r>
            <a:endParaRPr lang="en-US" sz="2400" dirty="0" smtClean="0">
              <a:solidFill>
                <a:srgbClr val="002060"/>
              </a:solidFill>
            </a:endParaRPr>
          </a:p>
          <a:p>
            <a:pPr marL="45720" indent="0">
              <a:buNone/>
            </a:pPr>
            <a:r>
              <a:rPr lang="en-US" sz="2400" dirty="0">
                <a:solidFill>
                  <a:srgbClr val="0070C0"/>
                </a:solidFill>
                <a:latin typeface="Georgia" panose="02040502050405020303" pitchFamily="18" charset="0"/>
              </a:rPr>
              <a:t>Children play football</a:t>
            </a:r>
            <a:r>
              <a:rPr lang="en-US" sz="2400" dirty="0" smtClean="0">
                <a:solidFill>
                  <a:srgbClr val="0070C0"/>
                </a:solidFill>
                <a:latin typeface="Georgia" panose="02040502050405020303" pitchFamily="18" charset="0"/>
              </a:rPr>
              <a:t>. - </a:t>
            </a:r>
            <a:r>
              <a:rPr lang="en-US" sz="2400" dirty="0" smtClean="0">
                <a:solidFill>
                  <a:srgbClr val="FF0000"/>
                </a:solidFill>
                <a:latin typeface="Georgia" panose="02040502050405020303" pitchFamily="18" charset="0"/>
              </a:rPr>
              <a:t>Who</a:t>
            </a:r>
            <a:r>
              <a:rPr lang="en-US" sz="2400" dirty="0" smtClean="0">
                <a:solidFill>
                  <a:srgbClr val="0070C0"/>
                </a:solidFill>
                <a:latin typeface="Georgia" panose="02040502050405020303" pitchFamily="18" charset="0"/>
              </a:rPr>
              <a:t> play</a:t>
            </a:r>
            <a:r>
              <a:rPr lang="en-US" sz="2400" dirty="0" smtClean="0">
                <a:solidFill>
                  <a:srgbClr val="FF0000"/>
                </a:solidFill>
                <a:latin typeface="Georgia" panose="02040502050405020303" pitchFamily="18" charset="0"/>
              </a:rPr>
              <a:t>s</a:t>
            </a:r>
            <a:r>
              <a:rPr lang="en-US" sz="2400" dirty="0" smtClean="0">
                <a:solidFill>
                  <a:srgbClr val="0070C0"/>
                </a:solidFill>
                <a:latin typeface="Georgia" panose="02040502050405020303" pitchFamily="18" charset="0"/>
              </a:rPr>
              <a:t> football?</a:t>
            </a:r>
            <a:endParaRPr lang="ru-RU" sz="2400" dirty="0">
              <a:solidFill>
                <a:srgbClr val="0070C0"/>
              </a:solidFill>
              <a:latin typeface="Georgia" panose="02040502050405020303" pitchFamily="18" charset="0"/>
            </a:endParaRPr>
          </a:p>
        </p:txBody>
      </p:sp>
      <p:sp>
        <p:nvSpPr>
          <p:cNvPr id="4" name="Стрелка вправо 3">
            <a:hlinkClick r:id="rId2" action="ppaction://hlinksldjump"/>
          </p:cNvPr>
          <p:cNvSpPr/>
          <p:nvPr/>
        </p:nvSpPr>
        <p:spPr>
          <a:xfrm>
            <a:off x="10921907" y="6290818"/>
            <a:ext cx="978408" cy="324465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9649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4813" y="329783"/>
            <a:ext cx="11512445" cy="6205927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2800" dirty="0" smtClean="0">
                <a:solidFill>
                  <a:srgbClr val="7030A0"/>
                </a:solidFill>
                <a:latin typeface="Georgia" panose="02040502050405020303" pitchFamily="18" charset="0"/>
              </a:rPr>
              <a:t>По форме разделительный вопрос похож на повествовательное предложение, имеет такой же порядок слов, только в конце предложения имеется так называемый «хвост». «Хвост» состоит из вспомогательного глагола</a:t>
            </a:r>
            <a:r>
              <a:rPr lang="ru-RU" sz="2800" dirty="0">
                <a:solidFill>
                  <a:srgbClr val="7030A0"/>
                </a:solidFill>
                <a:latin typeface="Georgia" panose="02040502050405020303" pitchFamily="18" charset="0"/>
              </a:rPr>
              <a:t> </a:t>
            </a:r>
            <a:r>
              <a:rPr lang="ru-RU" sz="2800" dirty="0" smtClean="0">
                <a:solidFill>
                  <a:srgbClr val="7030A0"/>
                </a:solidFill>
                <a:latin typeface="Georgia" panose="02040502050405020303" pitchFamily="18" charset="0"/>
              </a:rPr>
              <a:t>в противоположной форме, заменяющего сказуемое, и местоимения, заменяющего подлежащее.</a:t>
            </a:r>
          </a:p>
          <a:p>
            <a:pPr marL="45720" indent="0">
              <a:buNone/>
            </a:pPr>
            <a:r>
              <a:rPr lang="ru-RU" sz="2800" u="sng" dirty="0" smtClean="0">
                <a:solidFill>
                  <a:srgbClr val="7030A0"/>
                </a:solidFill>
                <a:latin typeface="Georgia" panose="02040502050405020303" pitchFamily="18" charset="0"/>
              </a:rPr>
              <a:t>Например: </a:t>
            </a:r>
            <a:endParaRPr lang="en-US" sz="2800" u="sng" dirty="0" smtClean="0">
              <a:solidFill>
                <a:srgbClr val="7030A0"/>
              </a:solidFill>
              <a:latin typeface="Georgia" panose="02040502050405020303" pitchFamily="18" charset="0"/>
            </a:endParaRPr>
          </a:p>
          <a:p>
            <a:pPr marL="45720" indent="0">
              <a:buNone/>
            </a:pPr>
            <a:r>
              <a:rPr lang="en-US" sz="2800" dirty="0" smtClean="0">
                <a:solidFill>
                  <a:srgbClr val="0070C0"/>
                </a:solidFill>
                <a:latin typeface="Georgia" panose="02040502050405020303" pitchFamily="18" charset="0"/>
              </a:rPr>
              <a:t>Children </a:t>
            </a:r>
            <a:r>
              <a:rPr lang="en-US" sz="2800" dirty="0">
                <a:solidFill>
                  <a:srgbClr val="0070C0"/>
                </a:solidFill>
                <a:latin typeface="Georgia" panose="02040502050405020303" pitchFamily="18" charset="0"/>
              </a:rPr>
              <a:t>play football</a:t>
            </a:r>
            <a:r>
              <a:rPr lang="en-US" sz="2800" dirty="0" smtClean="0">
                <a:solidFill>
                  <a:srgbClr val="0070C0"/>
                </a:solidFill>
                <a:latin typeface="Georgia" panose="02040502050405020303" pitchFamily="18" charset="0"/>
              </a:rPr>
              <a:t>.</a:t>
            </a:r>
            <a:r>
              <a:rPr lang="ru-RU" sz="2800" dirty="0" smtClean="0">
                <a:solidFill>
                  <a:srgbClr val="0070C0"/>
                </a:solidFill>
                <a:latin typeface="Georgia" panose="02040502050405020303" pitchFamily="18" charset="0"/>
              </a:rPr>
              <a:t> - </a:t>
            </a:r>
            <a:r>
              <a:rPr lang="en-US" sz="2800" dirty="0" smtClean="0">
                <a:solidFill>
                  <a:srgbClr val="0070C0"/>
                </a:solidFill>
                <a:latin typeface="Georgia" panose="02040502050405020303" pitchFamily="18" charset="0"/>
              </a:rPr>
              <a:t>C</a:t>
            </a:r>
            <a:r>
              <a:rPr lang="en-US" sz="2800" u="sng" dirty="0" smtClean="0">
                <a:solidFill>
                  <a:srgbClr val="0070C0"/>
                </a:solidFill>
                <a:latin typeface="Georgia" panose="02040502050405020303" pitchFamily="18" charset="0"/>
              </a:rPr>
              <a:t>hildren</a:t>
            </a:r>
            <a:r>
              <a:rPr lang="en-US" sz="2800" dirty="0" smtClean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en-US" sz="2800" dirty="0">
                <a:solidFill>
                  <a:srgbClr val="0070C0"/>
                </a:solidFill>
                <a:latin typeface="Georgia" panose="02040502050405020303" pitchFamily="18" charset="0"/>
              </a:rPr>
              <a:t>play </a:t>
            </a:r>
            <a:r>
              <a:rPr lang="en-US" sz="2800" dirty="0" smtClean="0">
                <a:solidFill>
                  <a:srgbClr val="0070C0"/>
                </a:solidFill>
                <a:latin typeface="Georgia" panose="02040502050405020303" pitchFamily="18" charset="0"/>
              </a:rPr>
              <a:t>football, </a:t>
            </a:r>
            <a:r>
              <a:rPr lang="en-US" sz="2800" dirty="0" smtClean="0">
                <a:solidFill>
                  <a:srgbClr val="C00000"/>
                </a:solidFill>
                <a:latin typeface="Georgia" panose="02040502050405020303" pitchFamily="18" charset="0"/>
              </a:rPr>
              <a:t>don’t </a:t>
            </a:r>
            <a:r>
              <a:rPr lang="en-US" sz="2800" u="sng" dirty="0" smtClean="0">
                <a:solidFill>
                  <a:srgbClr val="C00000"/>
                </a:solidFill>
                <a:latin typeface="Georgia" panose="02040502050405020303" pitchFamily="18" charset="0"/>
              </a:rPr>
              <a:t>they</a:t>
            </a:r>
            <a:r>
              <a:rPr lang="en-US" sz="2800" dirty="0" smtClean="0">
                <a:solidFill>
                  <a:srgbClr val="0070C0"/>
                </a:solidFill>
                <a:latin typeface="Georgia" panose="02040502050405020303" pitchFamily="18" charset="0"/>
              </a:rPr>
              <a:t>?</a:t>
            </a:r>
          </a:p>
          <a:p>
            <a:pPr marL="45720" indent="0">
              <a:buNone/>
            </a:pPr>
            <a:r>
              <a:rPr lang="en-US" sz="2800" dirty="0">
                <a:solidFill>
                  <a:srgbClr val="0070C0"/>
                </a:solidFill>
                <a:latin typeface="Georgia" panose="02040502050405020303" pitchFamily="18" charset="0"/>
              </a:rPr>
              <a:t>He reads a book</a:t>
            </a:r>
            <a:r>
              <a:rPr lang="en-US" sz="2800" dirty="0" smtClean="0">
                <a:solidFill>
                  <a:srgbClr val="0070C0"/>
                </a:solidFill>
                <a:latin typeface="Georgia" panose="02040502050405020303" pitchFamily="18" charset="0"/>
              </a:rPr>
              <a:t>. - </a:t>
            </a:r>
            <a:r>
              <a:rPr lang="en-US" sz="2800" u="sng" dirty="0">
                <a:solidFill>
                  <a:srgbClr val="0070C0"/>
                </a:solidFill>
                <a:latin typeface="Georgia" panose="02040502050405020303" pitchFamily="18" charset="0"/>
              </a:rPr>
              <a:t>He</a:t>
            </a:r>
            <a:r>
              <a:rPr lang="en-US" sz="2800" dirty="0">
                <a:solidFill>
                  <a:srgbClr val="0070C0"/>
                </a:solidFill>
                <a:latin typeface="Georgia" panose="02040502050405020303" pitchFamily="18" charset="0"/>
              </a:rPr>
              <a:t> reads a </a:t>
            </a:r>
            <a:r>
              <a:rPr lang="en-US" sz="2800" dirty="0" smtClean="0">
                <a:solidFill>
                  <a:srgbClr val="0070C0"/>
                </a:solidFill>
                <a:latin typeface="Georgia" panose="02040502050405020303" pitchFamily="18" charset="0"/>
              </a:rPr>
              <a:t>book, </a:t>
            </a:r>
            <a:r>
              <a:rPr lang="en-US" sz="2800" dirty="0" smtClean="0">
                <a:solidFill>
                  <a:srgbClr val="C00000"/>
                </a:solidFill>
                <a:latin typeface="Georgia" panose="02040502050405020303" pitchFamily="18" charset="0"/>
              </a:rPr>
              <a:t>doesn’t </a:t>
            </a:r>
            <a:r>
              <a:rPr lang="en-US" sz="2800" u="sng" dirty="0" smtClean="0">
                <a:solidFill>
                  <a:srgbClr val="C00000"/>
                </a:solidFill>
                <a:latin typeface="Georgia" panose="02040502050405020303" pitchFamily="18" charset="0"/>
              </a:rPr>
              <a:t>he</a:t>
            </a:r>
            <a:r>
              <a:rPr lang="en-US" sz="2800" dirty="0" smtClean="0">
                <a:solidFill>
                  <a:srgbClr val="0070C0"/>
                </a:solidFill>
                <a:latin typeface="Georgia" panose="02040502050405020303" pitchFamily="18" charset="0"/>
              </a:rPr>
              <a:t>?</a:t>
            </a:r>
          </a:p>
          <a:p>
            <a:pPr marL="45720" indent="0">
              <a:buNone/>
            </a:pPr>
            <a:r>
              <a:rPr lang="en-US" sz="2800" dirty="0">
                <a:solidFill>
                  <a:srgbClr val="0070C0"/>
                </a:solidFill>
                <a:latin typeface="Georgia" panose="02040502050405020303" pitchFamily="18" charset="0"/>
              </a:rPr>
              <a:t>The boy </a:t>
            </a:r>
            <a:r>
              <a:rPr lang="en-US" sz="2800" dirty="0">
                <a:solidFill>
                  <a:srgbClr val="FF0000"/>
                </a:solidFill>
                <a:latin typeface="Georgia" panose="02040502050405020303" pitchFamily="18" charset="0"/>
              </a:rPr>
              <a:t>is</a:t>
            </a:r>
            <a:r>
              <a:rPr lang="en-US" sz="2800" dirty="0">
                <a:solidFill>
                  <a:srgbClr val="0070C0"/>
                </a:solidFill>
                <a:latin typeface="Georgia" panose="02040502050405020303" pitchFamily="18" charset="0"/>
              </a:rPr>
              <a:t> watching TV</a:t>
            </a:r>
            <a:r>
              <a:rPr lang="en-US" sz="2800" dirty="0" smtClean="0">
                <a:solidFill>
                  <a:srgbClr val="0070C0"/>
                </a:solidFill>
                <a:latin typeface="Georgia" panose="02040502050405020303" pitchFamily="18" charset="0"/>
              </a:rPr>
              <a:t>. - </a:t>
            </a:r>
            <a:r>
              <a:rPr lang="en-US" sz="2800" u="sng" dirty="0">
                <a:solidFill>
                  <a:srgbClr val="0070C0"/>
                </a:solidFill>
                <a:latin typeface="Georgia" panose="02040502050405020303" pitchFamily="18" charset="0"/>
              </a:rPr>
              <a:t>The boy </a:t>
            </a:r>
            <a:r>
              <a:rPr lang="en-US" sz="2800" dirty="0">
                <a:solidFill>
                  <a:srgbClr val="FF0000"/>
                </a:solidFill>
                <a:latin typeface="Georgia" panose="02040502050405020303" pitchFamily="18" charset="0"/>
              </a:rPr>
              <a:t>is</a:t>
            </a:r>
            <a:r>
              <a:rPr lang="en-US" sz="2800" dirty="0">
                <a:solidFill>
                  <a:srgbClr val="0070C0"/>
                </a:solidFill>
                <a:latin typeface="Georgia" panose="02040502050405020303" pitchFamily="18" charset="0"/>
              </a:rPr>
              <a:t> watching </a:t>
            </a:r>
            <a:r>
              <a:rPr lang="en-US" sz="2800" dirty="0" smtClean="0">
                <a:solidFill>
                  <a:srgbClr val="0070C0"/>
                </a:solidFill>
                <a:latin typeface="Georgia" panose="02040502050405020303" pitchFamily="18" charset="0"/>
              </a:rPr>
              <a:t>TV, </a:t>
            </a:r>
            <a:r>
              <a:rPr lang="en-US" sz="2800" dirty="0" smtClean="0">
                <a:solidFill>
                  <a:srgbClr val="C00000"/>
                </a:solidFill>
                <a:latin typeface="Georgia" panose="02040502050405020303" pitchFamily="18" charset="0"/>
              </a:rPr>
              <a:t>isn’t </a:t>
            </a:r>
            <a:r>
              <a:rPr lang="en-US" sz="2800" u="sng" dirty="0" smtClean="0">
                <a:solidFill>
                  <a:srgbClr val="C00000"/>
                </a:solidFill>
                <a:latin typeface="Georgia" panose="02040502050405020303" pitchFamily="18" charset="0"/>
              </a:rPr>
              <a:t>he</a:t>
            </a:r>
            <a:r>
              <a:rPr lang="en-US" sz="2800" dirty="0" smtClean="0">
                <a:solidFill>
                  <a:srgbClr val="0070C0"/>
                </a:solidFill>
                <a:latin typeface="Georgia" panose="02040502050405020303" pitchFamily="18" charset="0"/>
              </a:rPr>
              <a:t>?</a:t>
            </a:r>
            <a:endParaRPr lang="ru-RU" sz="2800" dirty="0" smtClean="0">
              <a:solidFill>
                <a:srgbClr val="0070C0"/>
              </a:solidFill>
              <a:latin typeface="Georgia" panose="02040502050405020303" pitchFamily="18" charset="0"/>
            </a:endParaRPr>
          </a:p>
          <a:p>
            <a:pPr marL="45720" indent="0">
              <a:buNone/>
            </a:pPr>
            <a:r>
              <a:rPr lang="en-US" sz="2800" dirty="0" smtClean="0">
                <a:solidFill>
                  <a:srgbClr val="0070C0"/>
                </a:solidFill>
                <a:latin typeface="Georgia" panose="02040502050405020303" pitchFamily="18" charset="0"/>
              </a:rPr>
              <a:t>My friend </a:t>
            </a:r>
            <a:r>
              <a:rPr lang="en-US" sz="2800" dirty="0">
                <a:solidFill>
                  <a:srgbClr val="FF0000"/>
                </a:solidFill>
                <a:latin typeface="Georgia" panose="02040502050405020303" pitchFamily="18" charset="0"/>
              </a:rPr>
              <a:t>will</a:t>
            </a:r>
            <a:r>
              <a:rPr lang="en-US" sz="2800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en-US" sz="2800" dirty="0" smtClean="0">
                <a:solidFill>
                  <a:srgbClr val="FF0000"/>
                </a:solidFill>
                <a:latin typeface="Georgia" panose="02040502050405020303" pitchFamily="18" charset="0"/>
              </a:rPr>
              <a:t>not</a:t>
            </a:r>
            <a:r>
              <a:rPr lang="en-US" sz="2800" dirty="0" smtClean="0">
                <a:solidFill>
                  <a:srgbClr val="0070C0"/>
                </a:solidFill>
                <a:latin typeface="Georgia" panose="02040502050405020303" pitchFamily="18" charset="0"/>
              </a:rPr>
              <a:t> buy </a:t>
            </a:r>
            <a:r>
              <a:rPr lang="en-US" sz="2800" dirty="0">
                <a:solidFill>
                  <a:srgbClr val="0070C0"/>
                </a:solidFill>
                <a:latin typeface="Georgia" panose="02040502050405020303" pitchFamily="18" charset="0"/>
              </a:rPr>
              <a:t>a car</a:t>
            </a:r>
            <a:r>
              <a:rPr lang="en-US" sz="2800" dirty="0" smtClean="0">
                <a:solidFill>
                  <a:srgbClr val="0070C0"/>
                </a:solidFill>
                <a:latin typeface="Georgia" panose="02040502050405020303" pitchFamily="18" charset="0"/>
              </a:rPr>
              <a:t>. – </a:t>
            </a:r>
            <a:r>
              <a:rPr lang="en-US" sz="2800" u="sng" dirty="0" smtClean="0">
                <a:solidFill>
                  <a:srgbClr val="0070C0"/>
                </a:solidFill>
                <a:latin typeface="Georgia" panose="02040502050405020303" pitchFamily="18" charset="0"/>
              </a:rPr>
              <a:t>My friend </a:t>
            </a:r>
            <a:r>
              <a:rPr lang="en-US" sz="2800" dirty="0">
                <a:solidFill>
                  <a:srgbClr val="FF0000"/>
                </a:solidFill>
                <a:latin typeface="Georgia" panose="02040502050405020303" pitchFamily="18" charset="0"/>
              </a:rPr>
              <a:t>will</a:t>
            </a:r>
            <a:r>
              <a:rPr lang="en-US" sz="2800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en-US" sz="2800" dirty="0">
                <a:solidFill>
                  <a:srgbClr val="FF0000"/>
                </a:solidFill>
                <a:latin typeface="Georgia" panose="02040502050405020303" pitchFamily="18" charset="0"/>
              </a:rPr>
              <a:t>not</a:t>
            </a:r>
            <a:r>
              <a:rPr lang="en-US" sz="2800" dirty="0">
                <a:solidFill>
                  <a:srgbClr val="0070C0"/>
                </a:solidFill>
                <a:latin typeface="Georgia" panose="02040502050405020303" pitchFamily="18" charset="0"/>
              </a:rPr>
              <a:t> buy a </a:t>
            </a:r>
            <a:r>
              <a:rPr lang="en-US" sz="2800" dirty="0" smtClean="0">
                <a:solidFill>
                  <a:srgbClr val="0070C0"/>
                </a:solidFill>
                <a:latin typeface="Georgia" panose="02040502050405020303" pitchFamily="18" charset="0"/>
              </a:rPr>
              <a:t>car, </a:t>
            </a:r>
            <a:r>
              <a:rPr lang="en-US" sz="2800" dirty="0" smtClean="0">
                <a:solidFill>
                  <a:srgbClr val="C00000"/>
                </a:solidFill>
                <a:latin typeface="Georgia" panose="02040502050405020303" pitchFamily="18" charset="0"/>
              </a:rPr>
              <a:t>will </a:t>
            </a:r>
            <a:r>
              <a:rPr lang="en-US" sz="2800" u="sng" dirty="0" smtClean="0">
                <a:solidFill>
                  <a:srgbClr val="C00000"/>
                </a:solidFill>
                <a:latin typeface="Georgia" panose="02040502050405020303" pitchFamily="18" charset="0"/>
              </a:rPr>
              <a:t>he</a:t>
            </a:r>
            <a:r>
              <a:rPr lang="en-US" sz="2800" dirty="0" smtClean="0">
                <a:solidFill>
                  <a:srgbClr val="0070C0"/>
                </a:solidFill>
                <a:latin typeface="Georgia" panose="02040502050405020303" pitchFamily="18" charset="0"/>
              </a:rPr>
              <a:t>?</a:t>
            </a:r>
          </a:p>
          <a:p>
            <a:pPr marL="45720" indent="0">
              <a:buNone/>
            </a:pPr>
            <a:endParaRPr lang="ru-RU" sz="2800" u="sng" dirty="0" smtClean="0">
              <a:solidFill>
                <a:srgbClr val="7030A0"/>
              </a:solidFill>
              <a:latin typeface="Georgia" panose="02040502050405020303" pitchFamily="18" charset="0"/>
            </a:endParaRPr>
          </a:p>
          <a:p>
            <a:pPr marL="45720" indent="0">
              <a:buNone/>
            </a:pPr>
            <a:endParaRPr lang="ru-RU" sz="2800" u="sng" dirty="0">
              <a:solidFill>
                <a:srgbClr val="7030A0"/>
              </a:solidFill>
              <a:latin typeface="Georgia" panose="02040502050405020303" pitchFamily="18" charset="0"/>
            </a:endParaRPr>
          </a:p>
        </p:txBody>
      </p:sp>
      <p:sp>
        <p:nvSpPr>
          <p:cNvPr id="4" name="Стрелка вправо 3">
            <a:hlinkClick r:id="rId2" action="ppaction://hlinksldjump"/>
          </p:cNvPr>
          <p:cNvSpPr/>
          <p:nvPr/>
        </p:nvSpPr>
        <p:spPr>
          <a:xfrm>
            <a:off x="10707329" y="5501148"/>
            <a:ext cx="978408" cy="324465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2554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9784" y="254834"/>
            <a:ext cx="11527436" cy="5747760"/>
          </a:xfrm>
        </p:spPr>
        <p:txBody>
          <a:bodyPr/>
          <a:lstStyle/>
          <a:p>
            <a:pPr marL="45720" indent="0">
              <a:buNone/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Альтернативный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вопрос</a:t>
            </a:r>
            <a:r>
              <a:rPr lang="en-US" sz="2800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н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е 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имеет вопросительного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слова, по 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форме соответствует общему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вопросу, имеет варианты ответов. Варианты ответов даны через союз </a:t>
            </a:r>
            <a:r>
              <a:rPr lang="en-US" sz="2800" dirty="0" smtClean="0">
                <a:solidFill>
                  <a:srgbClr val="FF0000"/>
                </a:solidFill>
                <a:latin typeface="Georgia" panose="02040502050405020303" pitchFamily="18" charset="0"/>
              </a:rPr>
              <a:t>or (</a:t>
            </a:r>
            <a:r>
              <a:rPr lang="ru-RU" sz="2800" dirty="0" smtClean="0">
                <a:solidFill>
                  <a:srgbClr val="FF0000"/>
                </a:solidFill>
                <a:latin typeface="Georgia" panose="02040502050405020303" pitchFamily="18" charset="0"/>
              </a:rPr>
              <a:t>или)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.</a:t>
            </a:r>
            <a:r>
              <a:rPr lang="en-US" sz="2800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Альтернатива может быть дана к любому члену предложения.</a:t>
            </a:r>
          </a:p>
          <a:p>
            <a:pPr marL="45720" indent="0">
              <a:buNone/>
            </a:pPr>
            <a:r>
              <a:rPr lang="ru-RU" sz="2800" b="1" u="sng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Например:</a:t>
            </a:r>
          </a:p>
          <a:p>
            <a:pPr marL="45720" indent="0">
              <a:buNone/>
            </a:pPr>
            <a:r>
              <a:rPr lang="en-US" sz="2800" dirty="0">
                <a:solidFill>
                  <a:srgbClr val="0070C0"/>
                </a:solidFill>
                <a:latin typeface="Georgia" panose="02040502050405020303" pitchFamily="18" charset="0"/>
              </a:rPr>
              <a:t>Children play football. – </a:t>
            </a:r>
            <a:r>
              <a:rPr lang="en-US" sz="2800" dirty="0">
                <a:solidFill>
                  <a:srgbClr val="FF0000"/>
                </a:solidFill>
                <a:latin typeface="Georgia" panose="02040502050405020303" pitchFamily="18" charset="0"/>
              </a:rPr>
              <a:t>Do</a:t>
            </a:r>
            <a:r>
              <a:rPr lang="en-US" sz="2800" dirty="0">
                <a:solidFill>
                  <a:srgbClr val="0070C0"/>
                </a:solidFill>
                <a:latin typeface="Georgia" panose="02040502050405020303" pitchFamily="18" charset="0"/>
              </a:rPr>
              <a:t> children play </a:t>
            </a:r>
            <a:r>
              <a:rPr lang="en-US" sz="2800" u="sng" dirty="0" smtClean="0">
                <a:solidFill>
                  <a:srgbClr val="0070C0"/>
                </a:solidFill>
                <a:latin typeface="Georgia" panose="02040502050405020303" pitchFamily="18" charset="0"/>
              </a:rPr>
              <a:t>football</a:t>
            </a:r>
            <a:r>
              <a:rPr lang="ru-RU" sz="2800" dirty="0" smtClean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en-US" sz="2800" dirty="0" smtClean="0">
                <a:solidFill>
                  <a:srgbClr val="FF0000"/>
                </a:solidFill>
                <a:latin typeface="Georgia" panose="02040502050405020303" pitchFamily="18" charset="0"/>
              </a:rPr>
              <a:t>or volleyball</a:t>
            </a:r>
            <a:r>
              <a:rPr lang="en-US" sz="2800" dirty="0" smtClean="0">
                <a:solidFill>
                  <a:srgbClr val="0070C0"/>
                </a:solidFill>
                <a:latin typeface="Georgia" panose="02040502050405020303" pitchFamily="18" charset="0"/>
              </a:rPr>
              <a:t>?</a:t>
            </a:r>
            <a:endParaRPr lang="en-US" sz="2800" dirty="0">
              <a:solidFill>
                <a:srgbClr val="0070C0"/>
              </a:solidFill>
              <a:latin typeface="Georgia" panose="02040502050405020303" pitchFamily="18" charset="0"/>
            </a:endParaRPr>
          </a:p>
          <a:p>
            <a:pPr marL="45720" indent="0">
              <a:buNone/>
            </a:pPr>
            <a:r>
              <a:rPr lang="en-US" sz="2800" dirty="0">
                <a:solidFill>
                  <a:srgbClr val="0070C0"/>
                </a:solidFill>
                <a:latin typeface="Georgia" panose="02040502050405020303" pitchFamily="18" charset="0"/>
              </a:rPr>
              <a:t>He reads a book. – </a:t>
            </a:r>
            <a:r>
              <a:rPr lang="en-US" sz="2800" dirty="0">
                <a:solidFill>
                  <a:srgbClr val="FF0000"/>
                </a:solidFill>
                <a:latin typeface="Georgia" panose="02040502050405020303" pitchFamily="18" charset="0"/>
              </a:rPr>
              <a:t>Does</a:t>
            </a:r>
            <a:r>
              <a:rPr lang="en-US" sz="2800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en-US" sz="2800" u="sng" dirty="0">
                <a:solidFill>
                  <a:srgbClr val="0070C0"/>
                </a:solidFill>
                <a:latin typeface="Georgia" panose="02040502050405020303" pitchFamily="18" charset="0"/>
              </a:rPr>
              <a:t>he</a:t>
            </a:r>
            <a:r>
              <a:rPr lang="en-US" sz="2800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en-US" sz="2800" dirty="0" smtClean="0">
                <a:solidFill>
                  <a:srgbClr val="FF0000"/>
                </a:solidFill>
                <a:latin typeface="Georgia" panose="02040502050405020303" pitchFamily="18" charset="0"/>
              </a:rPr>
              <a:t>or she </a:t>
            </a:r>
            <a:r>
              <a:rPr lang="en-US" sz="2800" dirty="0" smtClean="0">
                <a:solidFill>
                  <a:srgbClr val="0070C0"/>
                </a:solidFill>
                <a:latin typeface="Georgia" panose="02040502050405020303" pitchFamily="18" charset="0"/>
              </a:rPr>
              <a:t>read </a:t>
            </a:r>
            <a:r>
              <a:rPr lang="en-US" sz="2800" dirty="0">
                <a:solidFill>
                  <a:srgbClr val="0070C0"/>
                </a:solidFill>
                <a:latin typeface="Georgia" panose="02040502050405020303" pitchFamily="18" charset="0"/>
              </a:rPr>
              <a:t>a book?</a:t>
            </a:r>
          </a:p>
          <a:p>
            <a:pPr marL="45720" indent="0">
              <a:buNone/>
            </a:pPr>
            <a:r>
              <a:rPr lang="en-US" sz="2800" dirty="0">
                <a:solidFill>
                  <a:srgbClr val="0070C0"/>
                </a:solidFill>
                <a:latin typeface="Georgia" panose="02040502050405020303" pitchFamily="18" charset="0"/>
              </a:rPr>
              <a:t>I </a:t>
            </a:r>
            <a:r>
              <a:rPr lang="en-US" sz="2800" dirty="0">
                <a:solidFill>
                  <a:srgbClr val="FF0000"/>
                </a:solidFill>
                <a:latin typeface="Georgia" panose="02040502050405020303" pitchFamily="18" charset="0"/>
              </a:rPr>
              <a:t>am</a:t>
            </a:r>
            <a:r>
              <a:rPr lang="en-US" sz="2800" dirty="0">
                <a:solidFill>
                  <a:srgbClr val="0070C0"/>
                </a:solidFill>
                <a:latin typeface="Georgia" panose="02040502050405020303" pitchFamily="18" charset="0"/>
              </a:rPr>
              <a:t> eating a breakfast. – </a:t>
            </a:r>
            <a:r>
              <a:rPr lang="en-US" sz="2800" dirty="0">
                <a:solidFill>
                  <a:srgbClr val="FF0000"/>
                </a:solidFill>
                <a:latin typeface="Georgia" panose="02040502050405020303" pitchFamily="18" charset="0"/>
              </a:rPr>
              <a:t>Are</a:t>
            </a:r>
            <a:r>
              <a:rPr lang="en-US" sz="2800" dirty="0">
                <a:solidFill>
                  <a:srgbClr val="0070C0"/>
                </a:solidFill>
                <a:latin typeface="Georgia" panose="02040502050405020303" pitchFamily="18" charset="0"/>
              </a:rPr>
              <a:t> you eating </a:t>
            </a:r>
            <a:r>
              <a:rPr lang="en-US" sz="2800" u="sng" dirty="0">
                <a:solidFill>
                  <a:srgbClr val="0070C0"/>
                </a:solidFill>
                <a:latin typeface="Georgia" panose="02040502050405020303" pitchFamily="18" charset="0"/>
              </a:rPr>
              <a:t>a </a:t>
            </a:r>
            <a:r>
              <a:rPr lang="en-US" sz="2800" u="sng" dirty="0" smtClean="0">
                <a:solidFill>
                  <a:srgbClr val="0070C0"/>
                </a:solidFill>
                <a:latin typeface="Georgia" panose="02040502050405020303" pitchFamily="18" charset="0"/>
              </a:rPr>
              <a:t>breakfast</a:t>
            </a:r>
            <a:r>
              <a:rPr lang="ru-RU" sz="2800" u="sng" dirty="0" smtClean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en-US" sz="2800" dirty="0" smtClean="0">
                <a:solidFill>
                  <a:srgbClr val="FF0000"/>
                </a:solidFill>
                <a:latin typeface="Georgia" panose="02040502050405020303" pitchFamily="18" charset="0"/>
              </a:rPr>
              <a:t>or dinner</a:t>
            </a:r>
            <a:r>
              <a:rPr lang="en-US" sz="2800" dirty="0" smtClean="0">
                <a:solidFill>
                  <a:srgbClr val="0070C0"/>
                </a:solidFill>
                <a:latin typeface="Georgia" panose="02040502050405020303" pitchFamily="18" charset="0"/>
              </a:rPr>
              <a:t>?</a:t>
            </a:r>
          </a:p>
          <a:p>
            <a:pPr marL="45720" indent="0">
              <a:buNone/>
            </a:pPr>
            <a:r>
              <a:rPr lang="en-US" sz="2800" dirty="0">
                <a:solidFill>
                  <a:srgbClr val="0070C0"/>
                </a:solidFill>
                <a:latin typeface="Georgia" panose="02040502050405020303" pitchFamily="18" charset="0"/>
              </a:rPr>
              <a:t>They </a:t>
            </a:r>
            <a:r>
              <a:rPr lang="en-US" sz="2800" dirty="0">
                <a:solidFill>
                  <a:srgbClr val="FF0000"/>
                </a:solidFill>
                <a:latin typeface="Georgia" panose="02040502050405020303" pitchFamily="18" charset="0"/>
              </a:rPr>
              <a:t>will</a:t>
            </a:r>
            <a:r>
              <a:rPr lang="en-US" sz="2800" dirty="0">
                <a:solidFill>
                  <a:srgbClr val="0070C0"/>
                </a:solidFill>
                <a:latin typeface="Georgia" panose="02040502050405020303" pitchFamily="18" charset="0"/>
              </a:rPr>
              <a:t> buy a car. – </a:t>
            </a:r>
            <a:r>
              <a:rPr lang="en-US" sz="2800" dirty="0">
                <a:solidFill>
                  <a:srgbClr val="FF0000"/>
                </a:solidFill>
                <a:latin typeface="Georgia" panose="02040502050405020303" pitchFamily="18" charset="0"/>
              </a:rPr>
              <a:t>Will</a:t>
            </a:r>
            <a:r>
              <a:rPr lang="en-US" sz="2800" dirty="0">
                <a:solidFill>
                  <a:srgbClr val="0070C0"/>
                </a:solidFill>
                <a:latin typeface="Georgia" panose="02040502050405020303" pitchFamily="18" charset="0"/>
              </a:rPr>
              <a:t> they </a:t>
            </a:r>
            <a:r>
              <a:rPr lang="en-US" sz="2800" u="sng" dirty="0">
                <a:solidFill>
                  <a:srgbClr val="0070C0"/>
                </a:solidFill>
                <a:latin typeface="Georgia" panose="02040502050405020303" pitchFamily="18" charset="0"/>
              </a:rPr>
              <a:t>buy</a:t>
            </a:r>
            <a:r>
              <a:rPr lang="en-US" sz="2800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en-US" sz="2800" dirty="0" smtClean="0">
                <a:solidFill>
                  <a:srgbClr val="FF0000"/>
                </a:solidFill>
                <a:latin typeface="Georgia" panose="02040502050405020303" pitchFamily="18" charset="0"/>
              </a:rPr>
              <a:t>or sell </a:t>
            </a:r>
            <a:r>
              <a:rPr lang="en-US" sz="2800" dirty="0" smtClean="0">
                <a:solidFill>
                  <a:srgbClr val="0070C0"/>
                </a:solidFill>
                <a:latin typeface="Georgia" panose="02040502050405020303" pitchFamily="18" charset="0"/>
              </a:rPr>
              <a:t>a </a:t>
            </a:r>
            <a:r>
              <a:rPr lang="en-US" sz="2800" dirty="0">
                <a:solidFill>
                  <a:srgbClr val="0070C0"/>
                </a:solidFill>
                <a:latin typeface="Georgia" panose="02040502050405020303" pitchFamily="18" charset="0"/>
              </a:rPr>
              <a:t>car?</a:t>
            </a:r>
          </a:p>
          <a:p>
            <a:pPr marL="45720" indent="0">
              <a:buNone/>
            </a:pPr>
            <a:r>
              <a:rPr lang="en-US" sz="2800" dirty="0">
                <a:solidFill>
                  <a:srgbClr val="0070C0"/>
                </a:solidFill>
                <a:latin typeface="Georgia" panose="02040502050405020303" pitchFamily="18" charset="0"/>
              </a:rPr>
              <a:t>I </a:t>
            </a:r>
            <a:r>
              <a:rPr lang="en-US" sz="2800" dirty="0">
                <a:solidFill>
                  <a:srgbClr val="FF0000"/>
                </a:solidFill>
                <a:latin typeface="Georgia" panose="02040502050405020303" pitchFamily="18" charset="0"/>
              </a:rPr>
              <a:t>have</a:t>
            </a:r>
            <a:r>
              <a:rPr lang="en-US" sz="2800" dirty="0">
                <a:solidFill>
                  <a:srgbClr val="0070C0"/>
                </a:solidFill>
                <a:latin typeface="Georgia" panose="02040502050405020303" pitchFamily="18" charset="0"/>
              </a:rPr>
              <a:t> been in London. – </a:t>
            </a:r>
            <a:r>
              <a:rPr lang="en-US" sz="2800" dirty="0">
                <a:solidFill>
                  <a:srgbClr val="FF0000"/>
                </a:solidFill>
                <a:latin typeface="Georgia" panose="02040502050405020303" pitchFamily="18" charset="0"/>
              </a:rPr>
              <a:t>Have</a:t>
            </a:r>
            <a:r>
              <a:rPr lang="en-US" sz="2800" dirty="0">
                <a:solidFill>
                  <a:srgbClr val="0070C0"/>
                </a:solidFill>
                <a:latin typeface="Georgia" panose="02040502050405020303" pitchFamily="18" charset="0"/>
              </a:rPr>
              <a:t> you ever been </a:t>
            </a:r>
            <a:r>
              <a:rPr lang="en-US" sz="2800" u="sng" dirty="0">
                <a:solidFill>
                  <a:srgbClr val="0070C0"/>
                </a:solidFill>
                <a:latin typeface="Georgia" panose="02040502050405020303" pitchFamily="18" charset="0"/>
              </a:rPr>
              <a:t>in </a:t>
            </a:r>
            <a:r>
              <a:rPr lang="en-US" sz="2800" u="sng" dirty="0" smtClean="0">
                <a:solidFill>
                  <a:srgbClr val="0070C0"/>
                </a:solidFill>
                <a:latin typeface="Georgia" panose="02040502050405020303" pitchFamily="18" charset="0"/>
              </a:rPr>
              <a:t>London </a:t>
            </a:r>
            <a:r>
              <a:rPr lang="en-US" sz="2800" dirty="0" smtClean="0">
                <a:solidFill>
                  <a:srgbClr val="FF0000"/>
                </a:solidFill>
                <a:latin typeface="Georgia" panose="02040502050405020303" pitchFamily="18" charset="0"/>
              </a:rPr>
              <a:t>or in Paris</a:t>
            </a:r>
            <a:r>
              <a:rPr lang="en-US" sz="2800" dirty="0" smtClean="0">
                <a:solidFill>
                  <a:srgbClr val="0070C0"/>
                </a:solidFill>
                <a:latin typeface="Georgia" panose="02040502050405020303" pitchFamily="18" charset="0"/>
              </a:rPr>
              <a:t>?</a:t>
            </a:r>
            <a:endParaRPr lang="ru-RU" sz="2800" dirty="0">
              <a:solidFill>
                <a:srgbClr val="0070C0"/>
              </a:solidFill>
              <a:latin typeface="Georgia" panose="02040502050405020303" pitchFamily="18" charset="0"/>
            </a:endParaRPr>
          </a:p>
          <a:p>
            <a:pPr marL="45720" indent="0">
              <a:buNone/>
            </a:pPr>
            <a:endParaRPr lang="en-US" sz="2800" dirty="0">
              <a:solidFill>
                <a:srgbClr val="0070C0"/>
              </a:solidFill>
              <a:latin typeface="Georgia" panose="02040502050405020303" pitchFamily="18" charset="0"/>
            </a:endParaRPr>
          </a:p>
          <a:p>
            <a:pPr marL="45720" indent="0">
              <a:buNone/>
            </a:pPr>
            <a:endParaRPr lang="en-US" sz="2800" dirty="0">
              <a:solidFill>
                <a:schemeClr val="accent1">
                  <a:lumMod val="50000"/>
                </a:schemeClr>
              </a:solidFill>
              <a:latin typeface="Georgia" panose="02040502050405020303" pitchFamily="18" charset="0"/>
            </a:endParaRPr>
          </a:p>
          <a:p>
            <a:pPr marL="45720" indent="0">
              <a:buNone/>
            </a:pPr>
            <a:endParaRPr lang="ru-RU" dirty="0"/>
          </a:p>
        </p:txBody>
      </p:sp>
      <p:sp>
        <p:nvSpPr>
          <p:cNvPr id="5" name="Стрелка вправо 4">
            <a:hlinkClick r:id="rId2" action="ppaction://hlinksldjump"/>
          </p:cNvPr>
          <p:cNvSpPr/>
          <p:nvPr/>
        </p:nvSpPr>
        <p:spPr>
          <a:xfrm>
            <a:off x="10530348" y="6150077"/>
            <a:ext cx="978408" cy="324465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830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Базис">
  <a:themeElements>
    <a:clrScheme name="Базис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Базис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азис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TM03457444[[fn=Основа]]</Template>
  <TotalTime>344</TotalTime>
  <Words>639</Words>
  <Application>Microsoft Office PowerPoint</Application>
  <PresentationFormat>Широкоэкранный</PresentationFormat>
  <Paragraphs>67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9" baseType="lpstr">
      <vt:lpstr>Corbel</vt:lpstr>
      <vt:lpstr>Georgia</vt:lpstr>
      <vt:lpstr>Базис</vt:lpstr>
      <vt:lpstr>Вопросительные предложения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Вопросительные предложения</dc:title>
  <dc:creator>Пользователь</dc:creator>
  <cp:lastModifiedBy>Пользователь</cp:lastModifiedBy>
  <cp:revision>14</cp:revision>
  <dcterms:created xsi:type="dcterms:W3CDTF">2016-01-12T16:26:10Z</dcterms:created>
  <dcterms:modified xsi:type="dcterms:W3CDTF">2016-01-13T15:31:11Z</dcterms:modified>
</cp:coreProperties>
</file>